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4" r:id="rId2"/>
  </p:sldMasterIdLst>
  <p:notesMasterIdLst>
    <p:notesMasterId r:id="rId51"/>
  </p:notesMasterIdLst>
  <p:sldIdLst>
    <p:sldId id="305" r:id="rId3"/>
    <p:sldId id="306" r:id="rId4"/>
    <p:sldId id="307" r:id="rId5"/>
    <p:sldId id="317" r:id="rId6"/>
    <p:sldId id="318" r:id="rId7"/>
    <p:sldId id="319" r:id="rId8"/>
    <p:sldId id="320" r:id="rId9"/>
    <p:sldId id="308" r:id="rId10"/>
    <p:sldId id="321" r:id="rId11"/>
    <p:sldId id="322" r:id="rId12"/>
    <p:sldId id="350" r:id="rId13"/>
    <p:sldId id="309" r:id="rId14"/>
    <p:sldId id="324" r:id="rId15"/>
    <p:sldId id="323" r:id="rId16"/>
    <p:sldId id="325" r:id="rId17"/>
    <p:sldId id="311" r:id="rId18"/>
    <p:sldId id="326" r:id="rId19"/>
    <p:sldId id="327" r:id="rId20"/>
    <p:sldId id="328" r:id="rId21"/>
    <p:sldId id="312" r:id="rId22"/>
    <p:sldId id="329" r:id="rId23"/>
    <p:sldId id="330" r:id="rId24"/>
    <p:sldId id="331" r:id="rId25"/>
    <p:sldId id="332" r:id="rId26"/>
    <p:sldId id="333" r:id="rId27"/>
    <p:sldId id="313" r:id="rId28"/>
    <p:sldId id="334" r:id="rId29"/>
    <p:sldId id="335" r:id="rId30"/>
    <p:sldId id="336" r:id="rId31"/>
    <p:sldId id="337" r:id="rId32"/>
    <p:sldId id="314" r:id="rId33"/>
    <p:sldId id="338" r:id="rId34"/>
    <p:sldId id="339" r:id="rId35"/>
    <p:sldId id="340" r:id="rId36"/>
    <p:sldId id="351" r:id="rId37"/>
    <p:sldId id="315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2" r:id="rId48"/>
    <p:sldId id="353" r:id="rId49"/>
    <p:sldId id="30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7876BB-580A-430C-AA4F-71DF13CEC37F}">
  <a:tblStyle styleId="{5F7876BB-580A-430C-AA4F-71DF13CEC3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72245"/>
  </p:normalViewPr>
  <p:slideViewPr>
    <p:cSldViewPr snapToGrid="0" snapToObjects="1">
      <p:cViewPr varScale="1">
        <p:scale>
          <a:sx n="121" d="100"/>
          <a:sy n="121" d="100"/>
        </p:scale>
        <p:origin x="21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6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83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discussion-only section, using information gleaned from previous section</a:t>
            </a:r>
          </a:p>
        </p:txBody>
      </p:sp>
    </p:spTree>
    <p:extLst>
      <p:ext uri="{BB962C8B-B14F-4D97-AF65-F5344CB8AC3E}">
        <p14:creationId xmlns:p14="http://schemas.microsoft.com/office/powerpoint/2010/main" val="241425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skew can affect performance, but so can cluster size vs data size</a:t>
            </a:r>
          </a:p>
        </p:txBody>
      </p:sp>
    </p:spTree>
    <p:extLst>
      <p:ext uri="{BB962C8B-B14F-4D97-AF65-F5344CB8AC3E}">
        <p14:creationId xmlns:p14="http://schemas.microsoft.com/office/powerpoint/2010/main" val="388638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show computation times for the same amount of perfectly distributed data for different cluster sizes</a:t>
            </a:r>
          </a:p>
        </p:txBody>
      </p:sp>
    </p:spTree>
    <p:extLst>
      <p:ext uri="{BB962C8B-B14F-4D97-AF65-F5344CB8AC3E}">
        <p14:creationId xmlns:p14="http://schemas.microsoft.com/office/powerpoint/2010/main" val="324104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data is perfectly distributed in all four cases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Optimal performance depends on more than perfect distribution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example doesn’t even address the time it takes to distribute the data prior to processing</a:t>
            </a:r>
          </a:p>
        </p:txBody>
      </p:sp>
    </p:spTree>
    <p:extLst>
      <p:ext uri="{BB962C8B-B14F-4D97-AF65-F5344CB8AC3E}">
        <p14:creationId xmlns:p14="http://schemas.microsoft.com/office/powerpoint/2010/main" val="86140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Certain algorithms are relatively easy to convert to distributed form</a:t>
            </a:r>
          </a:p>
        </p:txBody>
      </p:sp>
    </p:spTree>
    <p:extLst>
      <p:ext uri="{BB962C8B-B14F-4D97-AF65-F5344CB8AC3E}">
        <p14:creationId xmlns:p14="http://schemas.microsoft.com/office/powerpoint/2010/main" val="1083938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82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Students choose:  Find minimum or maximum</a:t>
            </a:r>
          </a:p>
          <a:p>
            <a:pPr lvl="1"/>
            <a:r>
              <a:rPr lang="en-US" dirty="0"/>
              <a:t>Distribute cards to (maybe just a few) students; cards stacked face down</a:t>
            </a:r>
          </a:p>
          <a:p>
            <a:pPr lvl="1"/>
            <a:r>
              <a:rPr lang="en-US" dirty="0"/>
              <a:t>Ask students to find lowest/highest card by turning them all over one card at a time</a:t>
            </a:r>
          </a:p>
          <a:p>
            <a:pPr lvl="1"/>
            <a:r>
              <a:rPr lang="en-US" dirty="0"/>
              <a:t>When finished, raise their hand</a:t>
            </a:r>
          </a:p>
          <a:p>
            <a:pPr lvl="1"/>
            <a:r>
              <a:rPr lang="en-US" dirty="0"/>
              <a:t>When last student is finished, collect their results and write them down, then find min/max from that list</a:t>
            </a:r>
          </a:p>
        </p:txBody>
      </p:sp>
    </p:spTree>
    <p:extLst>
      <p:ext uri="{BB962C8B-B14F-4D97-AF65-F5344CB8AC3E}">
        <p14:creationId xmlns:p14="http://schemas.microsoft.com/office/powerpoint/2010/main" val="70699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Teacher could be performing more work, depending on strategy</a:t>
            </a:r>
          </a:p>
          <a:p>
            <a:pPr lvl="2"/>
            <a:r>
              <a:rPr lang="en-US" dirty="0"/>
              <a:t>Make a list, scan it for lowest value</a:t>
            </a:r>
          </a:p>
          <a:p>
            <a:pPr lvl="2"/>
            <a:r>
              <a:rPr lang="en-US" dirty="0"/>
              <a:t>After getting first result, always perform min/max with it and next result, keeping only one value at every step</a:t>
            </a:r>
          </a:p>
          <a:p>
            <a:pPr lvl="1"/>
            <a:r>
              <a:rPr lang="en-US" dirty="0"/>
              <a:t>What happens if a student has zero cards?</a:t>
            </a:r>
          </a:p>
          <a:p>
            <a:pPr lvl="2"/>
            <a:r>
              <a:rPr lang="en-US" dirty="0"/>
              <a:t>Invite discussion on possible solutions</a:t>
            </a:r>
          </a:p>
          <a:p>
            <a:pPr lvl="2"/>
            <a:r>
              <a:rPr lang="en-US" dirty="0"/>
              <a:t>One answer</a:t>
            </a:r>
          </a:p>
          <a:p>
            <a:pPr lvl="3"/>
            <a:r>
              <a:rPr lang="en-US" dirty="0"/>
              <a:t>Each student responds with not only min/max value, but an indicator</a:t>
            </a:r>
          </a:p>
          <a:p>
            <a:pPr lvl="3"/>
            <a:r>
              <a:rPr lang="en-US" dirty="0"/>
              <a:t>Indicator could be a boolean (true == I had cards to processed), or a number (number of cards processed)</a:t>
            </a:r>
          </a:p>
          <a:p>
            <a:pPr lvl="1"/>
            <a:r>
              <a:rPr lang="en-US" dirty="0"/>
              <a:t>Only minor changes needed to convert this to a TOPN call</a:t>
            </a:r>
          </a:p>
          <a:p>
            <a:pPr lvl="2"/>
            <a:r>
              <a:rPr lang="en-US" dirty="0"/>
              <a:t>Instead of students passing only one value, they each pass N values to teacher</a:t>
            </a:r>
          </a:p>
          <a:p>
            <a:pPr lvl="2"/>
            <a:r>
              <a:rPr lang="en-US" dirty="0"/>
              <a:t>Teacher merges results so that only N values remain</a:t>
            </a:r>
          </a:p>
          <a:p>
            <a:pPr lvl="1"/>
            <a:r>
              <a:rPr lang="en-US" dirty="0"/>
              <a:t>Talk about metadata</a:t>
            </a:r>
          </a:p>
          <a:p>
            <a:pPr lvl="2"/>
            <a:r>
              <a:rPr lang="en-US" dirty="0"/>
              <a:t>What if students scanned their cards once and wrote down MIN/MAX/COUNT?</a:t>
            </a:r>
          </a:p>
          <a:p>
            <a:pPr lvl="2"/>
            <a:r>
              <a:rPr lang="en-US" dirty="0"/>
              <a:t>Very handy when talking about persistent distributed data, or bucketized data</a:t>
            </a:r>
          </a:p>
          <a:p>
            <a:pPr lvl="2"/>
            <a:r>
              <a:rPr lang="en-US" dirty="0"/>
              <a:t>Those values would just be lookups for the future instead of having to recompute them</a:t>
            </a:r>
          </a:p>
          <a:p>
            <a:pPr lvl="2"/>
            <a:r>
              <a:rPr lang="en-US" dirty="0"/>
              <a:t>Other one-time computations would be useful as well</a:t>
            </a:r>
          </a:p>
          <a:p>
            <a:pPr lvl="3"/>
            <a:r>
              <a:rPr lang="en-US" dirty="0"/>
              <a:t>average, mean, cardinality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39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Globally sorting distributed data is a bit more challenging</a:t>
            </a:r>
          </a:p>
          <a:p>
            <a:endParaRPr lang="en-US" dirty="0"/>
          </a:p>
          <a:p>
            <a:r>
              <a:rPr lang="en-US" dirty="0"/>
              <a:t>There are multiple ways to accomplish this</a:t>
            </a:r>
          </a:p>
          <a:p>
            <a:endParaRPr lang="en-US" dirty="0"/>
          </a:p>
          <a:p>
            <a:r>
              <a:rPr lang="en-US" dirty="0"/>
              <a:t>We’ll discuss two methods</a:t>
            </a:r>
          </a:p>
          <a:p>
            <a:pPr lvl="1"/>
            <a:r>
              <a:rPr lang="en-US" dirty="0"/>
              <a:t>This one uses partition points to distribute the data</a:t>
            </a:r>
          </a:p>
          <a:p>
            <a:pPr lvl="1"/>
            <a:r>
              <a:rPr lang="en-US" dirty="0"/>
              <a:t>Partition points as described here require numeric data types as sortable values</a:t>
            </a:r>
          </a:p>
        </p:txBody>
      </p:sp>
    </p:spTree>
    <p:extLst>
      <p:ext uri="{BB962C8B-B14F-4D97-AF65-F5344CB8AC3E}">
        <p14:creationId xmlns:p14="http://schemas.microsoft.com/office/powerpoint/2010/main" val="343011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Big Data and why is it a problem?  Why do we care?</a:t>
            </a:r>
          </a:p>
          <a:p>
            <a:endParaRPr lang="en-US" dirty="0"/>
          </a:p>
          <a:p>
            <a:r>
              <a:rPr lang="en-US" dirty="0"/>
              <a:t>We will be focusing on working with distributed data</a:t>
            </a:r>
          </a:p>
          <a:p>
            <a:pPr lvl="1"/>
            <a:r>
              <a:rPr lang="en-US" dirty="0"/>
              <a:t>Different “big data” definitions and solutions discussed soon</a:t>
            </a:r>
          </a:p>
          <a:p>
            <a:endParaRPr lang="en-US" dirty="0"/>
          </a:p>
          <a:p>
            <a:r>
              <a:rPr lang="en-US" dirty="0"/>
              <a:t>When dealing with distributed data, skew is something to keep in mind.</a:t>
            </a:r>
          </a:p>
          <a:p>
            <a:pPr lvl="1"/>
            <a:r>
              <a:rPr lang="en-US" dirty="0"/>
              <a:t>We will go through one of hands-on demonstration showing that.</a:t>
            </a:r>
          </a:p>
          <a:p>
            <a:pPr lvl="1"/>
            <a:r>
              <a:rPr lang="en-US" dirty="0"/>
              <a:t>Then talk about some of the math behind distribution and why perfect distribution isn’t always the best.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We will be doing hands-on demonstrations of a few distributed algorithms using playing cards to represent “database records”</a:t>
            </a:r>
          </a:p>
        </p:txBody>
      </p:sp>
    </p:spTree>
    <p:extLst>
      <p:ext uri="{BB962C8B-B14F-4D97-AF65-F5344CB8AC3E}">
        <p14:creationId xmlns:p14="http://schemas.microsoft.com/office/powerpoint/2010/main" val="81904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Sort a dataset ascending by a numeric field</a:t>
            </a:r>
          </a:p>
          <a:p>
            <a:pPr lvl="2"/>
            <a:r>
              <a:rPr lang="en-US" dirty="0" err="1"/>
              <a:t>sortedDS</a:t>
            </a:r>
            <a:r>
              <a:rPr lang="en-US" dirty="0"/>
              <a:t> := SORT(</a:t>
            </a:r>
            <a:r>
              <a:rPr lang="en-US" dirty="0" err="1"/>
              <a:t>deckOfCards</a:t>
            </a:r>
            <a:r>
              <a:rPr lang="en-US" dirty="0"/>
              <a:t>, </a:t>
            </a:r>
            <a:r>
              <a:rPr lang="en-US" dirty="0" err="1"/>
              <a:t>cardValue</a:t>
            </a:r>
            <a:r>
              <a:rPr lang="en-US" dirty="0"/>
              <a:t>); // </a:t>
            </a:r>
            <a:r>
              <a:rPr lang="en-US" dirty="0" err="1"/>
              <a:t>cardValue</a:t>
            </a:r>
            <a:r>
              <a:rPr lang="en-US" dirty="0"/>
              <a:t> must be numeric</a:t>
            </a:r>
          </a:p>
          <a:p>
            <a:pPr lvl="1"/>
            <a:r>
              <a:rPr lang="en-US" dirty="0"/>
              <a:t>This contains a process that is similar to Hadoop’s mapping phase</a:t>
            </a:r>
          </a:p>
          <a:p>
            <a:endParaRPr lang="en-US" dirty="0"/>
          </a:p>
          <a:p>
            <a:r>
              <a:rPr lang="en-US" dirty="0"/>
              <a:t>Givens</a:t>
            </a:r>
          </a:p>
          <a:p>
            <a:pPr lvl="1"/>
            <a:r>
              <a:rPr lang="en-US" dirty="0"/>
              <a:t>Single deck of cards, shuffled</a:t>
            </a:r>
          </a:p>
          <a:p>
            <a:pPr lvl="1"/>
            <a:r>
              <a:rPr lang="en-US" dirty="0"/>
              <a:t>Cards will be numbered ace through king (1-13), suit irrelevant</a:t>
            </a:r>
          </a:p>
          <a:p>
            <a:pPr lvl="2"/>
            <a:r>
              <a:rPr lang="en-US" dirty="0"/>
              <a:t>Note: Duplicate data in the dataset!</a:t>
            </a:r>
          </a:p>
          <a:p>
            <a:pPr lvl="1"/>
            <a:r>
              <a:rPr lang="en-US" dirty="0"/>
              <a:t>This will be an unstable ascending global sort</a:t>
            </a:r>
          </a:p>
        </p:txBody>
      </p:sp>
    </p:spTree>
    <p:extLst>
      <p:ext uri="{BB962C8B-B14F-4D97-AF65-F5344CB8AC3E}">
        <p14:creationId xmlns:p14="http://schemas.microsoft.com/office/powerpoint/2010/main" val="1616426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all cards to 10 (or fewer) students; cards stacked face down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Do math to find partition point</a:t>
            </a:r>
          </a:p>
          <a:p>
            <a:pPr lvl="2"/>
            <a:r>
              <a:rPr lang="en-US" dirty="0"/>
              <a:t>Range of data: 1 through 13 inclusive</a:t>
            </a:r>
          </a:p>
          <a:p>
            <a:pPr lvl="3"/>
            <a:r>
              <a:rPr lang="en-US" dirty="0"/>
              <a:t>This is really </a:t>
            </a:r>
            <a:r>
              <a:rPr lang="en-US" dirty="0" err="1"/>
              <a:t>maxValue</a:t>
            </a:r>
            <a:r>
              <a:rPr lang="en-US" dirty="0"/>
              <a:t> - </a:t>
            </a:r>
            <a:r>
              <a:rPr lang="en-US" dirty="0" err="1"/>
              <a:t>minValue</a:t>
            </a:r>
            <a:r>
              <a:rPr lang="en-US" dirty="0"/>
              <a:t> + 1 to compute the value range</a:t>
            </a:r>
          </a:p>
          <a:p>
            <a:pPr lvl="2"/>
            <a:r>
              <a:rPr lang="en-US" dirty="0" err="1"/>
              <a:t>partitionPoint</a:t>
            </a:r>
            <a:r>
              <a:rPr lang="en-US" dirty="0"/>
              <a:t> = (13 DIV </a:t>
            </a:r>
            <a:r>
              <a:rPr lang="en-US" dirty="0" err="1"/>
              <a:t>numStudents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e.g. 6 students = (13 DIV 6) + 1 = 3</a:t>
            </a:r>
          </a:p>
          <a:p>
            <a:pPr lvl="1"/>
            <a:r>
              <a:rPr lang="en-US" dirty="0"/>
              <a:t>Do math to compute destination student (node number)</a:t>
            </a:r>
          </a:p>
          <a:p>
            <a:pPr lvl="2"/>
            <a:r>
              <a:rPr lang="en-US" dirty="0"/>
              <a:t>destination = </a:t>
            </a:r>
            <a:r>
              <a:rPr lang="en-US" dirty="0" err="1"/>
              <a:t>cardValue</a:t>
            </a:r>
            <a:r>
              <a:rPr lang="en-US" dirty="0"/>
              <a:t> DIV </a:t>
            </a:r>
            <a:r>
              <a:rPr lang="en-US" dirty="0" err="1"/>
              <a:t>partitionPoint</a:t>
            </a:r>
            <a:endParaRPr lang="en-US" dirty="0"/>
          </a:p>
          <a:p>
            <a:pPr lvl="1"/>
            <a:r>
              <a:rPr lang="en-US" dirty="0"/>
              <a:t>Each student sorts their cards into piles, where each pile has the same destination node value</a:t>
            </a:r>
          </a:p>
          <a:p>
            <a:pPr lvl="1"/>
            <a:r>
              <a:rPr lang="en-US" dirty="0"/>
              <a:t>Each student transfers a pile with a certain destination value to the student identified by their node number</a:t>
            </a:r>
          </a:p>
          <a:p>
            <a:pPr lvl="2"/>
            <a:r>
              <a:rPr lang="en-US" dirty="0"/>
              <a:t>Example:  Pile containing aces and twos has destination value of zero, so student node number zero gets that pile</a:t>
            </a:r>
          </a:p>
          <a:p>
            <a:pPr lvl="1"/>
            <a:r>
              <a:rPr lang="en-US" dirty="0"/>
              <a:t>Wait for all exchanges to complete</a:t>
            </a:r>
          </a:p>
          <a:p>
            <a:pPr lvl="1"/>
            <a:r>
              <a:rPr lang="en-US" dirty="0"/>
              <a:t>Each student combines their cards into one pile</a:t>
            </a:r>
          </a:p>
          <a:p>
            <a:pPr lvl="1"/>
            <a:r>
              <a:rPr lang="en-US" dirty="0"/>
              <a:t>Each student performs an ascending sort of their pile of cards</a:t>
            </a:r>
          </a:p>
        </p:txBody>
      </p:sp>
    </p:spTree>
    <p:extLst>
      <p:ext uri="{BB962C8B-B14F-4D97-AF65-F5344CB8AC3E}">
        <p14:creationId xmlns:p14="http://schemas.microsoft.com/office/powerpoint/2010/main" val="1485890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all cards to 10 (or fewer) students; cards stacked face down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Do math to find partition point</a:t>
            </a:r>
          </a:p>
          <a:p>
            <a:pPr lvl="2"/>
            <a:r>
              <a:rPr lang="en-US" dirty="0"/>
              <a:t>Range of data: 1 through 13 inclusive</a:t>
            </a:r>
          </a:p>
          <a:p>
            <a:pPr lvl="3"/>
            <a:r>
              <a:rPr lang="en-US" dirty="0"/>
              <a:t>This is really </a:t>
            </a:r>
            <a:r>
              <a:rPr lang="en-US" dirty="0" err="1"/>
              <a:t>maxValue</a:t>
            </a:r>
            <a:r>
              <a:rPr lang="en-US" dirty="0"/>
              <a:t> - </a:t>
            </a:r>
            <a:r>
              <a:rPr lang="en-US" dirty="0" err="1"/>
              <a:t>minValue</a:t>
            </a:r>
            <a:r>
              <a:rPr lang="en-US" dirty="0"/>
              <a:t> + 1 to compute the value range</a:t>
            </a:r>
          </a:p>
          <a:p>
            <a:pPr lvl="2"/>
            <a:r>
              <a:rPr lang="en-US" dirty="0" err="1"/>
              <a:t>partitionPoint</a:t>
            </a:r>
            <a:r>
              <a:rPr lang="en-US" dirty="0"/>
              <a:t> = (13 DIV </a:t>
            </a:r>
            <a:r>
              <a:rPr lang="en-US" dirty="0" err="1"/>
              <a:t>numStudents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e.g. 6 students = (13 DIV 6) + 1 = 3</a:t>
            </a:r>
          </a:p>
          <a:p>
            <a:pPr lvl="1"/>
            <a:r>
              <a:rPr lang="en-US" dirty="0"/>
              <a:t>Do math to compute destination student (node number)</a:t>
            </a:r>
          </a:p>
          <a:p>
            <a:pPr lvl="2"/>
            <a:r>
              <a:rPr lang="en-US" dirty="0"/>
              <a:t>destination = </a:t>
            </a:r>
            <a:r>
              <a:rPr lang="en-US" dirty="0" err="1"/>
              <a:t>cardValue</a:t>
            </a:r>
            <a:r>
              <a:rPr lang="en-US" dirty="0"/>
              <a:t> DIV </a:t>
            </a:r>
            <a:r>
              <a:rPr lang="en-US" dirty="0" err="1"/>
              <a:t>partitionPoint</a:t>
            </a:r>
            <a:endParaRPr lang="en-US" dirty="0"/>
          </a:p>
          <a:p>
            <a:pPr lvl="1"/>
            <a:r>
              <a:rPr lang="en-US" dirty="0"/>
              <a:t>Each student sorts their cards into piles, where each pile has the same destination node value</a:t>
            </a:r>
          </a:p>
          <a:p>
            <a:pPr lvl="1"/>
            <a:r>
              <a:rPr lang="en-US" dirty="0"/>
              <a:t>Each student transfers a pile with a certain destination value to the student identified by their node number</a:t>
            </a:r>
          </a:p>
          <a:p>
            <a:pPr lvl="2"/>
            <a:r>
              <a:rPr lang="en-US" dirty="0"/>
              <a:t>Example:  Pile containing aces and twos has destination value of zero, so student node number zero gets that pile</a:t>
            </a:r>
          </a:p>
          <a:p>
            <a:pPr lvl="1"/>
            <a:r>
              <a:rPr lang="en-US" dirty="0"/>
              <a:t>Wait for all exchanges to complete</a:t>
            </a:r>
          </a:p>
          <a:p>
            <a:pPr lvl="1"/>
            <a:r>
              <a:rPr lang="en-US" dirty="0"/>
              <a:t>Each student combines their cards into one pile</a:t>
            </a:r>
          </a:p>
          <a:p>
            <a:pPr lvl="1"/>
            <a:r>
              <a:rPr lang="en-US" dirty="0"/>
              <a:t>Each student performs an ascending sort of their pile of cards</a:t>
            </a:r>
          </a:p>
        </p:txBody>
      </p:sp>
    </p:spTree>
    <p:extLst>
      <p:ext uri="{BB962C8B-B14F-4D97-AF65-F5344CB8AC3E}">
        <p14:creationId xmlns:p14="http://schemas.microsoft.com/office/powerpoint/2010/main" val="254600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all cards to 10 (or fewer) students; cards stacked face down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Do math to find partition point</a:t>
            </a:r>
          </a:p>
          <a:p>
            <a:pPr lvl="2"/>
            <a:r>
              <a:rPr lang="en-US" dirty="0"/>
              <a:t>Range of data: 1 through 13 inclusive</a:t>
            </a:r>
          </a:p>
          <a:p>
            <a:pPr lvl="3"/>
            <a:r>
              <a:rPr lang="en-US" dirty="0"/>
              <a:t>This is really </a:t>
            </a:r>
            <a:r>
              <a:rPr lang="en-US" dirty="0" err="1"/>
              <a:t>maxValue</a:t>
            </a:r>
            <a:r>
              <a:rPr lang="en-US" dirty="0"/>
              <a:t> - </a:t>
            </a:r>
            <a:r>
              <a:rPr lang="en-US" dirty="0" err="1"/>
              <a:t>minValue</a:t>
            </a:r>
            <a:r>
              <a:rPr lang="en-US" dirty="0"/>
              <a:t> + 1 to compute the value range</a:t>
            </a:r>
          </a:p>
          <a:p>
            <a:pPr lvl="2"/>
            <a:r>
              <a:rPr lang="en-US" dirty="0" err="1"/>
              <a:t>partitionPoint</a:t>
            </a:r>
            <a:r>
              <a:rPr lang="en-US" dirty="0"/>
              <a:t> = (13 DIV </a:t>
            </a:r>
            <a:r>
              <a:rPr lang="en-US" dirty="0" err="1"/>
              <a:t>numStudents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e.g. 6 students = (13 DIV 6) + 1 = 3</a:t>
            </a:r>
          </a:p>
          <a:p>
            <a:pPr lvl="1"/>
            <a:r>
              <a:rPr lang="en-US" dirty="0"/>
              <a:t>Do math to compute destination student (node number)</a:t>
            </a:r>
          </a:p>
          <a:p>
            <a:pPr lvl="2"/>
            <a:r>
              <a:rPr lang="en-US" dirty="0"/>
              <a:t>destination = </a:t>
            </a:r>
            <a:r>
              <a:rPr lang="en-US" dirty="0" err="1"/>
              <a:t>cardValue</a:t>
            </a:r>
            <a:r>
              <a:rPr lang="en-US" dirty="0"/>
              <a:t> DIV </a:t>
            </a:r>
            <a:r>
              <a:rPr lang="en-US" dirty="0" err="1"/>
              <a:t>partitionPoint</a:t>
            </a:r>
            <a:endParaRPr lang="en-US" dirty="0"/>
          </a:p>
          <a:p>
            <a:pPr lvl="1"/>
            <a:r>
              <a:rPr lang="en-US" dirty="0"/>
              <a:t>Each student sorts their cards into piles, where each pile has the same destination node value</a:t>
            </a:r>
          </a:p>
          <a:p>
            <a:pPr lvl="1"/>
            <a:r>
              <a:rPr lang="en-US" dirty="0"/>
              <a:t>Each student transfers a pile with a certain destination value to the student identified by their node number</a:t>
            </a:r>
          </a:p>
          <a:p>
            <a:pPr lvl="2"/>
            <a:r>
              <a:rPr lang="en-US" dirty="0"/>
              <a:t>Example:  Pile containing aces and twos has destination value of zero, so student node number zero gets that pile</a:t>
            </a:r>
          </a:p>
          <a:p>
            <a:pPr lvl="1"/>
            <a:r>
              <a:rPr lang="en-US" dirty="0"/>
              <a:t>Wait for all exchanges to complete</a:t>
            </a:r>
          </a:p>
          <a:p>
            <a:pPr lvl="1"/>
            <a:r>
              <a:rPr lang="en-US" dirty="0"/>
              <a:t>Each student combines their cards into one pile</a:t>
            </a:r>
          </a:p>
          <a:p>
            <a:pPr lvl="1"/>
            <a:r>
              <a:rPr lang="en-US" dirty="0"/>
              <a:t>Each student performs an ascending sort of their pile of cards</a:t>
            </a:r>
          </a:p>
        </p:txBody>
      </p:sp>
    </p:spTree>
    <p:extLst>
      <p:ext uri="{BB962C8B-B14F-4D97-AF65-F5344CB8AC3E}">
        <p14:creationId xmlns:p14="http://schemas.microsoft.com/office/powerpoint/2010/main" val="1284032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Cards now totally ordered</a:t>
            </a:r>
          </a:p>
          <a:p>
            <a:pPr lvl="2"/>
            <a:r>
              <a:rPr lang="en-US" dirty="0"/>
              <a:t>Start with student zero and iterate through their cards before moving to next student</a:t>
            </a:r>
          </a:p>
          <a:p>
            <a:pPr lvl="1"/>
            <a:r>
              <a:rPr lang="en-US" dirty="0"/>
              <a:t>Note that this is an unstable sort</a:t>
            </a:r>
          </a:p>
          <a:p>
            <a:pPr lvl="2"/>
            <a:r>
              <a:rPr lang="en-US" dirty="0"/>
              <a:t>We did not take care to keep same-valued cards in input order</a:t>
            </a:r>
          </a:p>
          <a:p>
            <a:pPr lvl="2"/>
            <a:r>
              <a:rPr lang="en-US" dirty="0"/>
              <a:t>Solved via careful merging when students combined incoming piles into one, then careful sorting</a:t>
            </a:r>
          </a:p>
          <a:p>
            <a:pPr lvl="1"/>
            <a:r>
              <a:rPr lang="en-US" dirty="0"/>
              <a:t>Note potential data skew</a:t>
            </a:r>
          </a:p>
          <a:p>
            <a:pPr lvl="1"/>
            <a:r>
              <a:rPr lang="en-US" dirty="0"/>
              <a:t>After exchange, students could perform local sorts on piles received from others and then merge sort</a:t>
            </a:r>
          </a:p>
          <a:p>
            <a:pPr lvl="1"/>
            <a:r>
              <a:rPr lang="en-US" dirty="0"/>
              <a:t>When computing partition point, note that having the metadata handy could improve performance</a:t>
            </a:r>
          </a:p>
          <a:p>
            <a:pPr lvl="2"/>
            <a:r>
              <a:rPr lang="en-US" dirty="0"/>
              <a:t>But, all nodes would have to perform a global MIN/MAX step first to ensure distribution is correct</a:t>
            </a:r>
          </a:p>
          <a:p>
            <a:pPr lvl="1"/>
            <a:r>
              <a:rPr lang="en-US" dirty="0"/>
              <a:t>Note that sorting via partition points requires numeric ranking</a:t>
            </a:r>
          </a:p>
          <a:p>
            <a:pPr lvl="2"/>
            <a:r>
              <a:rPr lang="en-US" dirty="0"/>
              <a:t>If data is not numeric or is multi-field then you would have to assign numeric ranks first</a:t>
            </a:r>
          </a:p>
          <a:p>
            <a:pPr lvl="1"/>
            <a:r>
              <a:rPr lang="en-US" dirty="0"/>
              <a:t>Partition point math assumed knowledge of min/max values</a:t>
            </a:r>
          </a:p>
          <a:p>
            <a:pPr lvl="2"/>
            <a:r>
              <a:rPr lang="en-US" dirty="0"/>
              <a:t>In reality, each student would pass min/max to teacher who then does the partition math and pass that back to students</a:t>
            </a:r>
          </a:p>
        </p:txBody>
      </p:sp>
    </p:spTree>
    <p:extLst>
      <p:ext uri="{BB962C8B-B14F-4D97-AF65-F5344CB8AC3E}">
        <p14:creationId xmlns:p14="http://schemas.microsoft.com/office/powerpoint/2010/main" val="4276086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go another global sort, but using a different technique</a:t>
            </a:r>
          </a:p>
          <a:p>
            <a:endParaRPr lang="en-US" dirty="0"/>
          </a:p>
          <a:p>
            <a:r>
              <a:rPr lang="en-US" dirty="0"/>
              <a:t>This version does not require numeric values, nor partitioning</a:t>
            </a:r>
          </a:p>
        </p:txBody>
      </p:sp>
    </p:spTree>
    <p:extLst>
      <p:ext uri="{BB962C8B-B14F-4D97-AF65-F5344CB8AC3E}">
        <p14:creationId xmlns:p14="http://schemas.microsoft.com/office/powerpoint/2010/main" val="1279103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Sort a dataset ascending by a numeric field</a:t>
            </a:r>
          </a:p>
          <a:p>
            <a:pPr lvl="2"/>
            <a:r>
              <a:rPr lang="en-US" dirty="0" err="1"/>
              <a:t>sortedDS</a:t>
            </a:r>
            <a:r>
              <a:rPr lang="en-US" dirty="0"/>
              <a:t> := SORT(</a:t>
            </a:r>
            <a:r>
              <a:rPr lang="en-US" dirty="0" err="1"/>
              <a:t>deckOfCards</a:t>
            </a:r>
            <a:r>
              <a:rPr lang="en-US" dirty="0"/>
              <a:t>, </a:t>
            </a:r>
            <a:r>
              <a:rPr lang="en-US" dirty="0" err="1"/>
              <a:t>cardValue</a:t>
            </a:r>
            <a:r>
              <a:rPr lang="en-US" dirty="0"/>
              <a:t>); // </a:t>
            </a:r>
            <a:r>
              <a:rPr lang="en-US" dirty="0" err="1"/>
              <a:t>cardValue</a:t>
            </a:r>
            <a:r>
              <a:rPr lang="en-US" dirty="0"/>
              <a:t> must be numeric</a:t>
            </a:r>
          </a:p>
          <a:p>
            <a:pPr lvl="1"/>
            <a:r>
              <a:rPr lang="en-US" dirty="0"/>
              <a:t>This contains a process that is similar to Hadoop’s mapping phase</a:t>
            </a:r>
          </a:p>
          <a:p>
            <a:endParaRPr lang="en-US" dirty="0"/>
          </a:p>
          <a:p>
            <a:r>
              <a:rPr lang="en-US" dirty="0"/>
              <a:t>Givens</a:t>
            </a:r>
          </a:p>
          <a:p>
            <a:pPr lvl="1"/>
            <a:r>
              <a:rPr lang="en-US" dirty="0"/>
              <a:t>Single deck of cards, shuffled</a:t>
            </a:r>
          </a:p>
          <a:p>
            <a:pPr lvl="1"/>
            <a:r>
              <a:rPr lang="en-US" dirty="0"/>
              <a:t>Cards will be numbered ace through king (1-13), suit irrelevant</a:t>
            </a:r>
          </a:p>
          <a:p>
            <a:pPr lvl="2"/>
            <a:r>
              <a:rPr lang="en-US" dirty="0"/>
              <a:t>Note: Duplicate data in the dataset!</a:t>
            </a:r>
          </a:p>
          <a:p>
            <a:pPr lvl="1"/>
            <a:r>
              <a:rPr lang="en-US" dirty="0"/>
              <a:t>This will be an unstable ascending global sort</a:t>
            </a:r>
          </a:p>
        </p:txBody>
      </p:sp>
    </p:spTree>
    <p:extLst>
      <p:ext uri="{BB962C8B-B14F-4D97-AF65-F5344CB8AC3E}">
        <p14:creationId xmlns:p14="http://schemas.microsoft.com/office/powerpoint/2010/main" val="2229276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cards to 3-4 students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Tell students that they will be forming three piles</a:t>
            </a:r>
          </a:p>
          <a:p>
            <a:pPr lvl="2"/>
            <a:r>
              <a:rPr lang="en-US" dirty="0"/>
              <a:t>Input pile</a:t>
            </a:r>
          </a:p>
          <a:p>
            <a:pPr lvl="2"/>
            <a:r>
              <a:rPr lang="en-US" dirty="0"/>
              <a:t>Transfer pile</a:t>
            </a:r>
          </a:p>
          <a:p>
            <a:pPr lvl="2"/>
            <a:r>
              <a:rPr lang="en-US" dirty="0"/>
              <a:t>Output file</a:t>
            </a:r>
          </a:p>
          <a:p>
            <a:pPr lvl="1"/>
            <a:r>
              <a:rPr lang="en-US" dirty="0"/>
              <a:t>Each student performs an ascending sort of their pile of cards, leaving cards face up in one pile</a:t>
            </a:r>
          </a:p>
          <a:p>
            <a:pPr lvl="2"/>
            <a:r>
              <a:rPr lang="en-US" dirty="0"/>
              <a:t>Only lowest-valued card is shown</a:t>
            </a:r>
          </a:p>
          <a:p>
            <a:pPr lvl="2"/>
            <a:r>
              <a:rPr lang="en-US" dirty="0"/>
              <a:t>This is their input pile</a:t>
            </a:r>
          </a:p>
          <a:p>
            <a:pPr lvl="2"/>
            <a:r>
              <a:rPr lang="en-US" dirty="0"/>
              <a:t>Note that this interim dataset is “locally sorted”</a:t>
            </a:r>
          </a:p>
          <a:p>
            <a:pPr lvl="1"/>
            <a:r>
              <a:rPr lang="en-US" dirty="0"/>
              <a:t>For each student, in numbered order</a:t>
            </a:r>
          </a:p>
          <a:p>
            <a:pPr lvl="2"/>
            <a:r>
              <a:rPr lang="en-US" dirty="0"/>
              <a:t>All students chooses minimum card from input pile vs transfer pile</a:t>
            </a:r>
          </a:p>
          <a:p>
            <a:pPr lvl="3"/>
            <a:r>
              <a:rPr lang="en-US" dirty="0"/>
              <a:t>If no transfer pile, then just topmost input pile card</a:t>
            </a:r>
          </a:p>
          <a:p>
            <a:pPr lvl="2"/>
            <a:r>
              <a:rPr lang="en-US" dirty="0"/>
              <a:t>Current student compares chosen </a:t>
            </a:r>
            <a:r>
              <a:rPr lang="en-US" dirty="0" err="1"/>
              <a:t>cardValue</a:t>
            </a:r>
            <a:r>
              <a:rPr lang="en-US" dirty="0"/>
              <a:t> to chosen </a:t>
            </a:r>
            <a:r>
              <a:rPr lang="en-US" dirty="0" err="1"/>
              <a:t>cardValue</a:t>
            </a:r>
            <a:r>
              <a:rPr lang="en-US" dirty="0"/>
              <a:t> of all students with greater node numbers</a:t>
            </a:r>
          </a:p>
          <a:p>
            <a:pPr lvl="3"/>
            <a:r>
              <a:rPr lang="en-US" dirty="0"/>
              <a:t>If no other student (i.e. last student) simply chooses lowest </a:t>
            </a:r>
            <a:r>
              <a:rPr lang="en-US" dirty="0" err="1"/>
              <a:t>cardValue</a:t>
            </a:r>
            <a:r>
              <a:rPr lang="en-US" dirty="0"/>
              <a:t> and puts it onto output pile</a:t>
            </a:r>
          </a:p>
          <a:p>
            <a:pPr lvl="2"/>
            <a:r>
              <a:rPr lang="en-US" dirty="0"/>
              <a:t>If local </a:t>
            </a:r>
            <a:r>
              <a:rPr lang="en-US" dirty="0" err="1"/>
              <a:t>cardValue</a:t>
            </a:r>
            <a:r>
              <a:rPr lang="en-US" dirty="0"/>
              <a:t> &lt;= all other </a:t>
            </a:r>
            <a:r>
              <a:rPr lang="en-US" dirty="0" err="1"/>
              <a:t>cardValues</a:t>
            </a:r>
            <a:endParaRPr lang="en-US" dirty="0"/>
          </a:p>
          <a:p>
            <a:pPr lvl="3"/>
            <a:r>
              <a:rPr lang="en-US" dirty="0"/>
              <a:t>Current student places card face down in output pile</a:t>
            </a:r>
          </a:p>
          <a:p>
            <a:pPr lvl="2"/>
            <a:r>
              <a:rPr lang="en-US" dirty="0"/>
              <a:t>If local </a:t>
            </a:r>
            <a:r>
              <a:rPr lang="en-US" dirty="0" err="1"/>
              <a:t>cardValue</a:t>
            </a:r>
            <a:r>
              <a:rPr lang="en-US" dirty="0"/>
              <a:t> &gt; any other </a:t>
            </a:r>
            <a:r>
              <a:rPr lang="en-US" dirty="0" err="1"/>
              <a:t>cardValue</a:t>
            </a:r>
            <a:endParaRPr lang="en-US" dirty="0"/>
          </a:p>
          <a:p>
            <a:pPr lvl="3"/>
            <a:r>
              <a:rPr lang="en-US" dirty="0"/>
              <a:t>Current student exchanges their lowest card with lowest node number student's lowest card</a:t>
            </a:r>
          </a:p>
          <a:p>
            <a:pPr lvl="3"/>
            <a:r>
              <a:rPr lang="en-US" dirty="0"/>
              <a:t>Current student puts received card face down in output pile</a:t>
            </a:r>
          </a:p>
          <a:p>
            <a:pPr lvl="3"/>
            <a:r>
              <a:rPr lang="en-US" dirty="0"/>
              <a:t>Other student performs ascending insertion sort with received card on their transfer pile</a:t>
            </a:r>
          </a:p>
          <a:p>
            <a:pPr lvl="2"/>
            <a:r>
              <a:rPr lang="en-US" dirty="0"/>
              <a:t>Once current student's input pile is empty, move to next student (by node number)</a:t>
            </a:r>
          </a:p>
          <a:p>
            <a:pPr lvl="2"/>
            <a:r>
              <a:rPr lang="en-US" dirty="0"/>
              <a:t>Go to step 5.1</a:t>
            </a:r>
          </a:p>
          <a:p>
            <a:pPr lvl="1"/>
            <a:r>
              <a:rPr lang="en-US" dirty="0"/>
              <a:t>All students flip their output pile over</a:t>
            </a:r>
          </a:p>
        </p:txBody>
      </p:sp>
    </p:spTree>
    <p:extLst>
      <p:ext uri="{BB962C8B-B14F-4D97-AF65-F5344CB8AC3E}">
        <p14:creationId xmlns:p14="http://schemas.microsoft.com/office/powerpoint/2010/main" val="2673855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cards to 3-4 students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Tell students that they will be forming three piles</a:t>
            </a:r>
          </a:p>
          <a:p>
            <a:pPr lvl="2"/>
            <a:r>
              <a:rPr lang="en-US" dirty="0"/>
              <a:t>Input pile</a:t>
            </a:r>
          </a:p>
          <a:p>
            <a:pPr lvl="2"/>
            <a:r>
              <a:rPr lang="en-US" dirty="0"/>
              <a:t>Transfer pile</a:t>
            </a:r>
          </a:p>
          <a:p>
            <a:pPr lvl="2"/>
            <a:r>
              <a:rPr lang="en-US" dirty="0"/>
              <a:t>Output file</a:t>
            </a:r>
          </a:p>
          <a:p>
            <a:pPr lvl="1"/>
            <a:r>
              <a:rPr lang="en-US" dirty="0"/>
              <a:t>Each student performs an ascending sort of their pile of cards, leaving cards face up in one pile</a:t>
            </a:r>
          </a:p>
          <a:p>
            <a:pPr lvl="2"/>
            <a:r>
              <a:rPr lang="en-US" dirty="0"/>
              <a:t>Only lowest-valued card is shown</a:t>
            </a:r>
          </a:p>
          <a:p>
            <a:pPr lvl="2"/>
            <a:r>
              <a:rPr lang="en-US" dirty="0"/>
              <a:t>This is their input pile</a:t>
            </a:r>
          </a:p>
          <a:p>
            <a:pPr lvl="2"/>
            <a:r>
              <a:rPr lang="en-US" dirty="0"/>
              <a:t>Note that this interim dataset is “locally sorted”</a:t>
            </a:r>
          </a:p>
          <a:p>
            <a:pPr lvl="1"/>
            <a:r>
              <a:rPr lang="en-US" dirty="0"/>
              <a:t>For each student, in numbered order</a:t>
            </a:r>
          </a:p>
          <a:p>
            <a:pPr lvl="2"/>
            <a:r>
              <a:rPr lang="en-US" dirty="0"/>
              <a:t>All students chooses minimum card from input pile vs transfer pile</a:t>
            </a:r>
          </a:p>
          <a:p>
            <a:pPr lvl="3"/>
            <a:r>
              <a:rPr lang="en-US" dirty="0"/>
              <a:t>If no transfer pile, then just topmost input pile card</a:t>
            </a:r>
          </a:p>
          <a:p>
            <a:pPr lvl="2"/>
            <a:r>
              <a:rPr lang="en-US" dirty="0"/>
              <a:t>Current student compares chosen </a:t>
            </a:r>
            <a:r>
              <a:rPr lang="en-US" dirty="0" err="1"/>
              <a:t>cardValue</a:t>
            </a:r>
            <a:r>
              <a:rPr lang="en-US" dirty="0"/>
              <a:t> to chosen </a:t>
            </a:r>
            <a:r>
              <a:rPr lang="en-US" dirty="0" err="1"/>
              <a:t>cardValue</a:t>
            </a:r>
            <a:r>
              <a:rPr lang="en-US" dirty="0"/>
              <a:t> of all students with greater node numbers</a:t>
            </a:r>
          </a:p>
          <a:p>
            <a:pPr lvl="3"/>
            <a:r>
              <a:rPr lang="en-US" dirty="0"/>
              <a:t>If no other student (i.e. last student) simply chooses lowest </a:t>
            </a:r>
            <a:r>
              <a:rPr lang="en-US" dirty="0" err="1"/>
              <a:t>cardValue</a:t>
            </a:r>
            <a:r>
              <a:rPr lang="en-US" dirty="0"/>
              <a:t> and puts it onto output pile</a:t>
            </a:r>
          </a:p>
          <a:p>
            <a:pPr lvl="2"/>
            <a:r>
              <a:rPr lang="en-US" dirty="0"/>
              <a:t>If local </a:t>
            </a:r>
            <a:r>
              <a:rPr lang="en-US" dirty="0" err="1"/>
              <a:t>cardValue</a:t>
            </a:r>
            <a:r>
              <a:rPr lang="en-US" dirty="0"/>
              <a:t> &lt;= all other </a:t>
            </a:r>
            <a:r>
              <a:rPr lang="en-US" dirty="0" err="1"/>
              <a:t>cardValues</a:t>
            </a:r>
            <a:endParaRPr lang="en-US" dirty="0"/>
          </a:p>
          <a:p>
            <a:pPr lvl="3"/>
            <a:r>
              <a:rPr lang="en-US" dirty="0"/>
              <a:t>Current student places card face down in output pile</a:t>
            </a:r>
          </a:p>
          <a:p>
            <a:pPr lvl="2"/>
            <a:r>
              <a:rPr lang="en-US" dirty="0"/>
              <a:t>If local </a:t>
            </a:r>
            <a:r>
              <a:rPr lang="en-US" dirty="0" err="1"/>
              <a:t>cardValue</a:t>
            </a:r>
            <a:r>
              <a:rPr lang="en-US" dirty="0"/>
              <a:t> &gt; any other </a:t>
            </a:r>
            <a:r>
              <a:rPr lang="en-US" dirty="0" err="1"/>
              <a:t>cardValue</a:t>
            </a:r>
            <a:endParaRPr lang="en-US" dirty="0"/>
          </a:p>
          <a:p>
            <a:pPr lvl="3"/>
            <a:r>
              <a:rPr lang="en-US" dirty="0"/>
              <a:t>Current student exchanges their lowest card with lowest node number student's lowest card</a:t>
            </a:r>
          </a:p>
          <a:p>
            <a:pPr lvl="3"/>
            <a:r>
              <a:rPr lang="en-US" dirty="0"/>
              <a:t>Current student puts received card face down in output pile</a:t>
            </a:r>
          </a:p>
          <a:p>
            <a:pPr lvl="3"/>
            <a:r>
              <a:rPr lang="en-US" dirty="0"/>
              <a:t>Other student performs ascending insertion sort with received card on their transfer pile</a:t>
            </a:r>
          </a:p>
          <a:p>
            <a:pPr lvl="2"/>
            <a:r>
              <a:rPr lang="en-US" dirty="0"/>
              <a:t>Once current student's input pile is empty, move to next student (by node number)</a:t>
            </a:r>
          </a:p>
          <a:p>
            <a:pPr lvl="2"/>
            <a:r>
              <a:rPr lang="en-US" dirty="0"/>
              <a:t>Go to step 5.1</a:t>
            </a:r>
          </a:p>
          <a:p>
            <a:pPr lvl="1"/>
            <a:r>
              <a:rPr lang="en-US" dirty="0"/>
              <a:t>All students flip their output pile over</a:t>
            </a:r>
          </a:p>
        </p:txBody>
      </p:sp>
    </p:spTree>
    <p:extLst>
      <p:ext uri="{BB962C8B-B14F-4D97-AF65-F5344CB8AC3E}">
        <p14:creationId xmlns:p14="http://schemas.microsoft.com/office/powerpoint/2010/main" val="2483379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Cards now totally ordered</a:t>
            </a:r>
          </a:p>
          <a:p>
            <a:pPr lvl="2"/>
            <a:r>
              <a:rPr lang="en-US" dirty="0"/>
              <a:t>Start with student zero and iterate through their cards before moving to next student</a:t>
            </a:r>
          </a:p>
          <a:p>
            <a:pPr lvl="1"/>
            <a:r>
              <a:rPr lang="en-US" dirty="0"/>
              <a:t>Note that this is a stable sort if initial local sort was stable</a:t>
            </a:r>
          </a:p>
          <a:p>
            <a:pPr lvl="2"/>
            <a:r>
              <a:rPr lang="en-US" dirty="0"/>
              <a:t>We took care to keep same-valued cards in input order</a:t>
            </a:r>
          </a:p>
          <a:p>
            <a:pPr lvl="1"/>
            <a:r>
              <a:rPr lang="en-US" dirty="0"/>
              <a:t>This sort gets faster as nodes complete</a:t>
            </a:r>
          </a:p>
          <a:p>
            <a:pPr lvl="2"/>
            <a:r>
              <a:rPr lang="en-US" dirty="0"/>
              <a:t>Fewer comparisons required</a:t>
            </a:r>
          </a:p>
          <a:p>
            <a:pPr lvl="1"/>
            <a:r>
              <a:rPr lang="en-US" dirty="0"/>
              <a:t>This sort works for any kind of data as long as it can be compared</a:t>
            </a:r>
          </a:p>
          <a:p>
            <a:pPr lvl="2"/>
            <a:r>
              <a:rPr lang="en-US" dirty="0"/>
              <a:t>Non-numeric</a:t>
            </a:r>
          </a:p>
          <a:p>
            <a:pPr lvl="2"/>
            <a:r>
              <a:rPr lang="en-US" dirty="0"/>
              <a:t>Multi-field</a:t>
            </a:r>
          </a:p>
          <a:p>
            <a:pPr lvl="1"/>
            <a:r>
              <a:rPr lang="en-US" dirty="0"/>
              <a:t>Data skew is still an issue but not as bad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2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define big data differently.  Some use only three V-words, other use four or five.  Not confusing at all.</a:t>
            </a:r>
          </a:p>
          <a:p>
            <a:endParaRPr lang="en-US" dirty="0"/>
          </a:p>
          <a:p>
            <a:r>
              <a:rPr lang="en-US" dirty="0"/>
              <a:t>Practical definition is “too large to work with easily.”</a:t>
            </a:r>
          </a:p>
        </p:txBody>
      </p:sp>
    </p:spTree>
    <p:extLst>
      <p:ext uri="{BB962C8B-B14F-4D97-AF65-F5344CB8AC3E}">
        <p14:creationId xmlns:p14="http://schemas.microsoft.com/office/powerpoint/2010/main" val="1089245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Count the number of records matching with matching key values in a distributed dataset</a:t>
            </a:r>
          </a:p>
          <a:p>
            <a:pPr lvl="2"/>
            <a:r>
              <a:rPr lang="en-US" dirty="0" err="1"/>
              <a:t>numCardsPerSuit</a:t>
            </a:r>
            <a:r>
              <a:rPr lang="en-US" dirty="0"/>
              <a:t> := TABLE(</a:t>
            </a:r>
            <a:r>
              <a:rPr lang="en-US" dirty="0" err="1"/>
              <a:t>deckOfCards</a:t>
            </a:r>
            <a:r>
              <a:rPr lang="en-US" dirty="0"/>
              <a:t>, {suit, UNSIGNED1 </a:t>
            </a:r>
            <a:r>
              <a:rPr lang="en-US" dirty="0" err="1"/>
              <a:t>cnt</a:t>
            </a:r>
            <a:r>
              <a:rPr lang="en-US" dirty="0"/>
              <a:t> := COUNT(GROUP)}, suit);</a:t>
            </a:r>
          </a:p>
        </p:txBody>
      </p:sp>
    </p:spTree>
    <p:extLst>
      <p:ext uri="{BB962C8B-B14F-4D97-AF65-F5344CB8AC3E}">
        <p14:creationId xmlns:p14="http://schemas.microsoft.com/office/powerpoint/2010/main" val="420135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Count the number of records matching with matching key values in a distributed dataset</a:t>
            </a:r>
          </a:p>
          <a:p>
            <a:pPr lvl="2"/>
            <a:r>
              <a:rPr lang="en-US" dirty="0" err="1"/>
              <a:t>numCardsPerSuit</a:t>
            </a:r>
            <a:r>
              <a:rPr lang="en-US" dirty="0"/>
              <a:t> := TABLE(</a:t>
            </a:r>
            <a:r>
              <a:rPr lang="en-US" dirty="0" err="1"/>
              <a:t>deckOfCards</a:t>
            </a:r>
            <a:r>
              <a:rPr lang="en-US" dirty="0"/>
              <a:t>, {suit, UNSIGNED1 </a:t>
            </a:r>
            <a:r>
              <a:rPr lang="en-US" dirty="0" err="1"/>
              <a:t>cnt</a:t>
            </a:r>
            <a:r>
              <a:rPr lang="en-US" dirty="0"/>
              <a:t> := COUNT(GROUP)}, suit);</a:t>
            </a:r>
          </a:p>
          <a:p>
            <a:endParaRPr lang="en-US" dirty="0"/>
          </a:p>
          <a:p>
            <a:r>
              <a:rPr lang="en-US" dirty="0"/>
              <a:t>Givens</a:t>
            </a:r>
          </a:p>
          <a:p>
            <a:pPr lvl="1"/>
            <a:r>
              <a:rPr lang="en-US" dirty="0"/>
              <a:t>Single deck of cards, shuffled</a:t>
            </a:r>
          </a:p>
          <a:p>
            <a:pPr lvl="1"/>
            <a:r>
              <a:rPr lang="en-US" dirty="0"/>
              <a:t>Cards will be numbered ace through king (1-13), suit relevant this time</a:t>
            </a:r>
          </a:p>
          <a:p>
            <a:pPr lvl="1"/>
            <a:r>
              <a:rPr lang="en-US" dirty="0"/>
              <a:t>Carve out a subset of deck (so not all cards used)</a:t>
            </a:r>
          </a:p>
          <a:p>
            <a:pPr lvl="2"/>
            <a:r>
              <a:rPr lang="en-US" dirty="0"/>
              <a:t>Use most of the deck, but not all</a:t>
            </a:r>
          </a:p>
        </p:txBody>
      </p:sp>
    </p:spTree>
    <p:extLst>
      <p:ext uri="{BB962C8B-B14F-4D97-AF65-F5344CB8AC3E}">
        <p14:creationId xmlns:p14="http://schemas.microsoft.com/office/powerpoint/2010/main" val="4150610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Distribute cards to a few students (so every student has at least two cards); cards stacked face down</a:t>
            </a:r>
          </a:p>
          <a:p>
            <a:pPr lvl="1"/>
            <a:r>
              <a:rPr lang="en-US" dirty="0"/>
              <a:t>Tell students that they will forming up to four piles</a:t>
            </a:r>
          </a:p>
          <a:p>
            <a:pPr lvl="2"/>
            <a:r>
              <a:rPr lang="en-US" dirty="0"/>
              <a:t>One for each suit</a:t>
            </a:r>
          </a:p>
          <a:p>
            <a:pPr lvl="1"/>
            <a:r>
              <a:rPr lang="en-US" dirty="0"/>
              <a:t>For each student</a:t>
            </a:r>
          </a:p>
          <a:p>
            <a:pPr lvl="2"/>
            <a:r>
              <a:rPr lang="en-US" dirty="0"/>
              <a:t>Turn over topmost input card</a:t>
            </a:r>
          </a:p>
          <a:p>
            <a:pPr lvl="2"/>
            <a:r>
              <a:rPr lang="en-US" dirty="0"/>
              <a:t>Add turned over card to corresponding suit pile</a:t>
            </a:r>
          </a:p>
          <a:p>
            <a:pPr lvl="2"/>
            <a:r>
              <a:rPr lang="en-US" dirty="0"/>
              <a:t>Go to 3.1</a:t>
            </a:r>
          </a:p>
          <a:p>
            <a:pPr lvl="1"/>
            <a:r>
              <a:rPr lang="en-US" dirty="0"/>
              <a:t>Teacher polls each student</a:t>
            </a:r>
          </a:p>
          <a:p>
            <a:pPr lvl="2"/>
            <a:r>
              <a:rPr lang="en-US" dirty="0"/>
              <a:t>Student provides suit and count of cards in that pile</a:t>
            </a:r>
          </a:p>
          <a:p>
            <a:pPr lvl="2"/>
            <a:r>
              <a:rPr lang="en-US" dirty="0"/>
              <a:t>Teacher updates key/value table</a:t>
            </a:r>
          </a:p>
          <a:p>
            <a:pPr lvl="3"/>
            <a:r>
              <a:rPr lang="en-US" dirty="0"/>
              <a:t>Key = suit</a:t>
            </a:r>
          </a:p>
          <a:p>
            <a:pPr lvl="3"/>
            <a:r>
              <a:rPr lang="en-US" dirty="0"/>
              <a:t>Value = Running summation</a:t>
            </a:r>
          </a:p>
        </p:txBody>
      </p:sp>
    </p:spTree>
    <p:extLst>
      <p:ext uri="{BB962C8B-B14F-4D97-AF65-F5344CB8AC3E}">
        <p14:creationId xmlns:p14="http://schemas.microsoft.com/office/powerpoint/2010/main" val="3969238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Local grouping key can be anything, not just a single value</a:t>
            </a:r>
          </a:p>
          <a:p>
            <a:pPr lvl="1"/>
            <a:r>
              <a:rPr lang="en-US" dirty="0"/>
              <a:t>Aggregation function can be something other than count</a:t>
            </a:r>
          </a:p>
          <a:p>
            <a:pPr lvl="2"/>
            <a:r>
              <a:rPr lang="en-US" dirty="0"/>
              <a:t>Can perform average by locally tracking sums and counts, and sending those to teacher for final computation</a:t>
            </a:r>
          </a:p>
          <a:p>
            <a:pPr lvl="2"/>
            <a:r>
              <a:rPr lang="en-US" dirty="0"/>
              <a:t>Can perform multiple grouped aggregations at once</a:t>
            </a:r>
          </a:p>
          <a:p>
            <a:pPr lvl="1"/>
            <a:r>
              <a:rPr lang="en-US" dirty="0"/>
              <a:t>Big data consideration</a:t>
            </a:r>
          </a:p>
          <a:p>
            <a:pPr lvl="2"/>
            <a:r>
              <a:rPr lang="en-US" dirty="0"/>
              <a:t>Teacher is a choke point if key cardinality is high</a:t>
            </a:r>
          </a:p>
          <a:p>
            <a:pPr lvl="2"/>
            <a:r>
              <a:rPr lang="en-US" dirty="0"/>
              <a:t>Collected data may need to be streamed to disk instead, then rolled up</a:t>
            </a:r>
          </a:p>
          <a:p>
            <a:pPr lvl="3"/>
            <a:r>
              <a:rPr lang="en-US" dirty="0"/>
              <a:t>Append each student result to a dataset</a:t>
            </a:r>
          </a:p>
          <a:p>
            <a:pPr lvl="3"/>
            <a:r>
              <a:rPr lang="en-US" dirty="0"/>
              <a:t>Sort dataset by the keys</a:t>
            </a:r>
          </a:p>
          <a:p>
            <a:pPr lvl="3"/>
            <a:r>
              <a:rPr lang="en-US" dirty="0"/>
              <a:t>Merge records with same keys together, summing the values</a:t>
            </a:r>
          </a:p>
          <a:p>
            <a:pPr lvl="1"/>
            <a:r>
              <a:rPr lang="en-US" dirty="0"/>
              <a:t>Security example</a:t>
            </a:r>
          </a:p>
          <a:p>
            <a:pPr lvl="2"/>
            <a:r>
              <a:rPr lang="en-US" dirty="0"/>
              <a:t>Card suits were actually something else</a:t>
            </a:r>
          </a:p>
          <a:p>
            <a:pPr lvl="2"/>
            <a:r>
              <a:rPr lang="en-US" dirty="0"/>
              <a:t>One example:  Each suit was actually the ID of a pharmacy where people filled an opioid prescription, </a:t>
            </a:r>
            <a:r>
              <a:rPr lang="en-US" dirty="0" err="1"/>
              <a:t>cardValue</a:t>
            </a:r>
            <a:r>
              <a:rPr lang="en-US" dirty="0"/>
              <a:t> was actually the number of prescriptions filled</a:t>
            </a:r>
          </a:p>
          <a:p>
            <a:pPr lvl="2"/>
            <a:r>
              <a:rPr lang="en-US" dirty="0"/>
              <a:t>This is an example of tokenizing input to disguise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32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37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Lookup join cards from two decks based on suit and value</a:t>
            </a:r>
          </a:p>
          <a:p>
            <a:pPr lvl="2"/>
            <a:r>
              <a:rPr lang="en-US" dirty="0"/>
              <a:t>result := JOIN(</a:t>
            </a:r>
            <a:r>
              <a:rPr lang="en-US" dirty="0" err="1"/>
              <a:t>redDeck</a:t>
            </a:r>
            <a:r>
              <a:rPr lang="en-US" dirty="0"/>
              <a:t>, </a:t>
            </a:r>
            <a:r>
              <a:rPr lang="en-US" dirty="0" err="1"/>
              <a:t>blueDeck</a:t>
            </a:r>
            <a:r>
              <a:rPr lang="en-US" dirty="0"/>
              <a:t>, </a:t>
            </a:r>
            <a:r>
              <a:rPr lang="en-US" dirty="0" err="1"/>
              <a:t>LEFT.suit</a:t>
            </a:r>
            <a:r>
              <a:rPr lang="en-US" dirty="0"/>
              <a:t> = </a:t>
            </a:r>
            <a:r>
              <a:rPr lang="en-US" dirty="0" err="1"/>
              <a:t>RIGHT.suit</a:t>
            </a:r>
            <a:r>
              <a:rPr lang="en-US" dirty="0"/>
              <a:t> AND </a:t>
            </a:r>
            <a:r>
              <a:rPr lang="en-US" dirty="0" err="1"/>
              <a:t>LEFT.cardValue</a:t>
            </a:r>
            <a:r>
              <a:rPr lang="en-US" dirty="0"/>
              <a:t> = </a:t>
            </a:r>
            <a:r>
              <a:rPr lang="en-US" dirty="0" err="1"/>
              <a:t>RIGHT.cardValue</a:t>
            </a:r>
            <a:r>
              <a:rPr lang="en-US" dirty="0"/>
              <a:t>, TRANSFORM({Card </a:t>
            </a:r>
            <a:r>
              <a:rPr lang="en-US" dirty="0" err="1"/>
              <a:t>leftCard</a:t>
            </a:r>
            <a:r>
              <a:rPr lang="en-US" dirty="0"/>
              <a:t>, Card </a:t>
            </a:r>
            <a:r>
              <a:rPr lang="en-US" dirty="0" err="1"/>
              <a:t>rightCard</a:t>
            </a:r>
            <a:r>
              <a:rPr lang="en-US" dirty="0"/>
              <a:t>}, </a:t>
            </a:r>
            <a:r>
              <a:rPr lang="en-US" dirty="0" err="1"/>
              <a:t>SELF.leftCard</a:t>
            </a:r>
            <a:r>
              <a:rPr lang="en-US" dirty="0"/>
              <a:t> := </a:t>
            </a:r>
            <a:r>
              <a:rPr lang="en-US" dirty="0" err="1"/>
              <a:t>LEFT.card</a:t>
            </a:r>
            <a:r>
              <a:rPr lang="en-US" dirty="0"/>
              <a:t>, </a:t>
            </a:r>
            <a:r>
              <a:rPr lang="en-US" dirty="0" err="1"/>
              <a:t>SELF.rightCard</a:t>
            </a:r>
            <a:r>
              <a:rPr lang="en-US" dirty="0"/>
              <a:t> := </a:t>
            </a:r>
            <a:r>
              <a:rPr lang="en-US" dirty="0" err="1"/>
              <a:t>RIGHT.card</a:t>
            </a:r>
            <a:r>
              <a:rPr lang="en-US" dirty="0"/>
              <a:t>), LOOKUP);</a:t>
            </a:r>
          </a:p>
          <a:p>
            <a:pPr lvl="1"/>
            <a:r>
              <a:rPr lang="en-US" dirty="0"/>
              <a:t>Result will be a “record” that contains two cards, where the cards’ value and suit matches</a:t>
            </a:r>
          </a:p>
        </p:txBody>
      </p:sp>
    </p:spTree>
    <p:extLst>
      <p:ext uri="{BB962C8B-B14F-4D97-AF65-F5344CB8AC3E}">
        <p14:creationId xmlns:p14="http://schemas.microsoft.com/office/powerpoint/2010/main" val="1029779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Lookup join cards from two decks based on suit and value</a:t>
            </a:r>
          </a:p>
          <a:p>
            <a:pPr lvl="2"/>
            <a:r>
              <a:rPr lang="en-US" dirty="0"/>
              <a:t>result := JOIN(</a:t>
            </a:r>
            <a:r>
              <a:rPr lang="en-US" dirty="0" err="1"/>
              <a:t>redDeck</a:t>
            </a:r>
            <a:r>
              <a:rPr lang="en-US" dirty="0"/>
              <a:t>, </a:t>
            </a:r>
            <a:r>
              <a:rPr lang="en-US" dirty="0" err="1"/>
              <a:t>blueDeck</a:t>
            </a:r>
            <a:r>
              <a:rPr lang="en-US" dirty="0"/>
              <a:t>, </a:t>
            </a:r>
            <a:r>
              <a:rPr lang="en-US" dirty="0" err="1"/>
              <a:t>LEFT.suit</a:t>
            </a:r>
            <a:r>
              <a:rPr lang="en-US" dirty="0"/>
              <a:t> = </a:t>
            </a:r>
            <a:r>
              <a:rPr lang="en-US" dirty="0" err="1"/>
              <a:t>RIGHT.suit</a:t>
            </a:r>
            <a:r>
              <a:rPr lang="en-US" dirty="0"/>
              <a:t> AND </a:t>
            </a:r>
            <a:r>
              <a:rPr lang="en-US" dirty="0" err="1"/>
              <a:t>LEFT.cardValue</a:t>
            </a:r>
            <a:r>
              <a:rPr lang="en-US" dirty="0"/>
              <a:t> = </a:t>
            </a:r>
            <a:r>
              <a:rPr lang="en-US" dirty="0" err="1"/>
              <a:t>RIGHT.cardValue</a:t>
            </a:r>
            <a:r>
              <a:rPr lang="en-US" dirty="0"/>
              <a:t>, TRANSFORM({Card </a:t>
            </a:r>
            <a:r>
              <a:rPr lang="en-US" dirty="0" err="1"/>
              <a:t>leftCard</a:t>
            </a:r>
            <a:r>
              <a:rPr lang="en-US" dirty="0"/>
              <a:t>, Card </a:t>
            </a:r>
            <a:r>
              <a:rPr lang="en-US" dirty="0" err="1"/>
              <a:t>rightCard</a:t>
            </a:r>
            <a:r>
              <a:rPr lang="en-US" dirty="0"/>
              <a:t>}, </a:t>
            </a:r>
            <a:r>
              <a:rPr lang="en-US" dirty="0" err="1"/>
              <a:t>SELF.leftCard</a:t>
            </a:r>
            <a:r>
              <a:rPr lang="en-US" dirty="0"/>
              <a:t> := </a:t>
            </a:r>
            <a:r>
              <a:rPr lang="en-US" dirty="0" err="1"/>
              <a:t>LEFT.card</a:t>
            </a:r>
            <a:r>
              <a:rPr lang="en-US" dirty="0"/>
              <a:t>, </a:t>
            </a:r>
            <a:r>
              <a:rPr lang="en-US" dirty="0" err="1"/>
              <a:t>SELF.rightCard</a:t>
            </a:r>
            <a:r>
              <a:rPr lang="en-US" dirty="0"/>
              <a:t> := </a:t>
            </a:r>
            <a:r>
              <a:rPr lang="en-US" dirty="0" err="1"/>
              <a:t>RIGHT.card</a:t>
            </a:r>
            <a:r>
              <a:rPr lang="en-US" dirty="0"/>
              <a:t>), LOOKUP);</a:t>
            </a:r>
          </a:p>
          <a:p>
            <a:pPr lvl="1"/>
            <a:r>
              <a:rPr lang="en-US" dirty="0"/>
              <a:t>Result will be a “record” that contains two cards, where the cards’ value and suit matches</a:t>
            </a:r>
          </a:p>
          <a:p>
            <a:endParaRPr lang="en-US" dirty="0"/>
          </a:p>
          <a:p>
            <a:r>
              <a:rPr lang="en-US" dirty="0"/>
              <a:t>Givens</a:t>
            </a:r>
          </a:p>
          <a:p>
            <a:pPr lvl="1"/>
            <a:r>
              <a:rPr lang="en-US" dirty="0"/>
              <a:t>Two decks of cards with differently-colored backings</a:t>
            </a:r>
          </a:p>
          <a:p>
            <a:pPr lvl="2"/>
            <a:r>
              <a:rPr lang="en-US" dirty="0"/>
              <a:t>Assume red and blue for these instructions</a:t>
            </a:r>
          </a:p>
          <a:p>
            <a:pPr lvl="1"/>
            <a:r>
              <a:rPr lang="en-US" dirty="0"/>
              <a:t>Suit numeric values</a:t>
            </a:r>
          </a:p>
          <a:p>
            <a:pPr lvl="2"/>
            <a:r>
              <a:rPr lang="en-US" dirty="0"/>
              <a:t>Recommend that teacher writes these down so students can see them</a:t>
            </a:r>
          </a:p>
          <a:p>
            <a:pPr lvl="2"/>
            <a:r>
              <a:rPr lang="en-US" dirty="0"/>
              <a:t>Clubs = 1</a:t>
            </a:r>
          </a:p>
          <a:p>
            <a:pPr lvl="2"/>
            <a:r>
              <a:rPr lang="en-US" dirty="0"/>
              <a:t>Hearts = 2</a:t>
            </a:r>
          </a:p>
          <a:p>
            <a:pPr lvl="2"/>
            <a:r>
              <a:rPr lang="en-US" dirty="0"/>
              <a:t>Spades = 3</a:t>
            </a:r>
          </a:p>
          <a:p>
            <a:pPr lvl="2"/>
            <a:r>
              <a:rPr lang="en-US" dirty="0"/>
              <a:t>Diamonds = 4</a:t>
            </a:r>
          </a:p>
          <a:p>
            <a:pPr lvl="1"/>
            <a:r>
              <a:rPr lang="en-US" dirty="0"/>
              <a:t>Keep decks separate</a:t>
            </a:r>
          </a:p>
          <a:p>
            <a:pPr lvl="1"/>
            <a:r>
              <a:rPr lang="en-US" dirty="0"/>
              <a:t>Cards are shuffled</a:t>
            </a:r>
          </a:p>
          <a:p>
            <a:pPr lvl="1"/>
            <a:r>
              <a:rPr lang="en-US" dirty="0"/>
              <a:t>Carve out about half of the cards from each shuffled deck</a:t>
            </a:r>
          </a:p>
          <a:p>
            <a:pPr lvl="2"/>
            <a:r>
              <a:rPr lang="en-US" dirty="0"/>
              <a:t>Not all cards — we want some cards to fail the join</a:t>
            </a:r>
          </a:p>
        </p:txBody>
      </p:sp>
    </p:spTree>
    <p:extLst>
      <p:ext uri="{BB962C8B-B14F-4D97-AF65-F5344CB8AC3E}">
        <p14:creationId xmlns:p14="http://schemas.microsoft.com/office/powerpoint/2010/main" val="3250521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759450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21125042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315715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connected data</a:t>
            </a:r>
          </a:p>
          <a:p>
            <a:pPr lvl="1"/>
            <a:r>
              <a:rPr lang="en-US" dirty="0"/>
              <a:t>Typically requires many processes to read/write many memory locations (data points) at once.</a:t>
            </a:r>
          </a:p>
          <a:p>
            <a:pPr lvl="1"/>
            <a:r>
              <a:rPr lang="en-US" dirty="0"/>
              <a:t>Supercomputers allow many processors access to shared memory, and they have a lot of memory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Weather simulations or modeling</a:t>
            </a:r>
          </a:p>
          <a:p>
            <a:pPr lvl="2"/>
            <a:r>
              <a:rPr lang="en-US" dirty="0"/>
              <a:t>Fluid dynamics modeling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Independent data components</a:t>
            </a:r>
          </a:p>
          <a:p>
            <a:pPr lvl="1"/>
            <a:r>
              <a:rPr lang="en-US" dirty="0"/>
              <a:t>Typical database records, just many of them</a:t>
            </a:r>
          </a:p>
          <a:p>
            <a:pPr lvl="1"/>
            <a:r>
              <a:rPr lang="en-US" dirty="0"/>
              <a:t>Operations on one record usually affects only a handful of other records, if any</a:t>
            </a:r>
          </a:p>
          <a:p>
            <a:pPr lvl="1"/>
            <a:r>
              <a:rPr lang="en-US" dirty="0"/>
              <a:t>Some problems are atypical though; example:</a:t>
            </a:r>
          </a:p>
          <a:p>
            <a:pPr lvl="2"/>
            <a:r>
              <a:rPr lang="en-US" dirty="0"/>
              <a:t>Given two datasets of strings, join them on edit distance</a:t>
            </a:r>
          </a:p>
          <a:p>
            <a:pPr lvl="2"/>
            <a:r>
              <a:rPr lang="en-US" dirty="0"/>
              <a:t>Naïve solution requires computation of every pair of strings (one string from each dataset); typical </a:t>
            </a:r>
            <a:r>
              <a:rPr lang="en-US" dirty="0" err="1"/>
              <a:t>NxM</a:t>
            </a:r>
            <a:r>
              <a:rPr lang="en-US" dirty="0"/>
              <a:t> runtime</a:t>
            </a:r>
          </a:p>
          <a:p>
            <a:pPr lvl="2"/>
            <a:r>
              <a:rPr lang="en-US" dirty="0"/>
              <a:t>This kind of problem requires different algorithm or architecture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Grid Computing</a:t>
            </a:r>
          </a:p>
          <a:p>
            <a:pPr lvl="1"/>
            <a:r>
              <a:rPr lang="en-US" dirty="0"/>
              <a:t>Discrete nodes in a network</a:t>
            </a:r>
          </a:p>
          <a:p>
            <a:pPr lvl="1"/>
            <a:r>
              <a:rPr lang="en-US" dirty="0"/>
              <a:t>Network is typically unstable</a:t>
            </a:r>
          </a:p>
          <a:p>
            <a:pPr lvl="1"/>
            <a:r>
              <a:rPr lang="en-US" dirty="0"/>
              <a:t>Data is usually passed to a node for work, then the node returns the results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 err="1"/>
              <a:t>SETI@home</a:t>
            </a:r>
            <a:r>
              <a:rPr lang="en-US" dirty="0"/>
              <a:t> project</a:t>
            </a:r>
          </a:p>
          <a:p>
            <a:pPr lvl="2"/>
            <a:r>
              <a:rPr lang="en-US" dirty="0"/>
              <a:t>Protein folding project</a:t>
            </a:r>
          </a:p>
        </p:txBody>
      </p:sp>
    </p:spTree>
    <p:extLst>
      <p:ext uri="{BB962C8B-B14F-4D97-AF65-F5344CB8AC3E}">
        <p14:creationId xmlns:p14="http://schemas.microsoft.com/office/powerpoint/2010/main" val="3889072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3868864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2286823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1110910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Identify the students who will participate (more than four)</a:t>
            </a:r>
          </a:p>
          <a:p>
            <a:pPr lvl="1"/>
            <a:r>
              <a:rPr lang="en-US" dirty="0"/>
              <a:t>Number the students (zero based)</a:t>
            </a:r>
          </a:p>
          <a:p>
            <a:pPr lvl="2"/>
            <a:r>
              <a:rPr lang="en-US" dirty="0"/>
              <a:t>This becomes the student's "node number"</a:t>
            </a:r>
          </a:p>
          <a:p>
            <a:pPr lvl="1"/>
            <a:r>
              <a:rPr lang="en-US" dirty="0"/>
              <a:t>Distribute cards from each deck to just a few students (3-4)</a:t>
            </a:r>
          </a:p>
          <a:p>
            <a:pPr lvl="2"/>
            <a:r>
              <a:rPr lang="en-US" dirty="0"/>
              <a:t>Students keep the decks separate</a:t>
            </a:r>
          </a:p>
          <a:p>
            <a:pPr lvl="1"/>
            <a:r>
              <a:rPr lang="en-US" dirty="0"/>
              <a:t>For red deck</a:t>
            </a:r>
          </a:p>
          <a:p>
            <a:pPr lvl="2"/>
            <a:r>
              <a:rPr lang="en-US" dirty="0"/>
              <a:t>Ascending sort using formula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Flip cards over so iteration begins at the end</a:t>
            </a:r>
          </a:p>
          <a:p>
            <a:pPr lvl="2"/>
            <a:r>
              <a:rPr lang="en-US" dirty="0"/>
              <a:t>Iterate through the cards, separating them into piles according to hash formula, adding cards face-up</a:t>
            </a:r>
          </a:p>
          <a:p>
            <a:pPr lvl="3"/>
            <a:r>
              <a:rPr lang="en-US" dirty="0"/>
              <a:t>MOD((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r>
              <a:rPr lang="en-US" dirty="0"/>
              <a:t>, </a:t>
            </a:r>
            <a:r>
              <a:rPr lang="en-US" dirty="0" err="1"/>
              <a:t>numStudents</a:t>
            </a:r>
            <a:r>
              <a:rPr lang="en-US" dirty="0"/>
              <a:t>) = </a:t>
            </a:r>
            <a:r>
              <a:rPr lang="en-US" dirty="0" err="1"/>
              <a:t>nodeNumber</a:t>
            </a:r>
            <a:endParaRPr lang="en-US" dirty="0"/>
          </a:p>
          <a:p>
            <a:pPr lvl="2"/>
            <a:r>
              <a:rPr lang="en-US" dirty="0"/>
              <a:t>Give pile </a:t>
            </a:r>
            <a:r>
              <a:rPr lang="en-US" dirty="0" err="1"/>
              <a:t>nodeNumber</a:t>
            </a:r>
            <a:r>
              <a:rPr lang="en-US" dirty="0"/>
              <a:t> to appropriate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zero, give that pile to the first student</a:t>
            </a:r>
          </a:p>
          <a:p>
            <a:pPr lvl="3"/>
            <a:r>
              <a:rPr lang="en-US" dirty="0"/>
              <a:t>If </a:t>
            </a:r>
            <a:r>
              <a:rPr lang="en-US" dirty="0" err="1"/>
              <a:t>nodeNumber</a:t>
            </a:r>
            <a:r>
              <a:rPr lang="en-US" dirty="0"/>
              <a:t> is one, give that pile to the second student</a:t>
            </a:r>
          </a:p>
          <a:p>
            <a:pPr lvl="2"/>
            <a:r>
              <a:rPr lang="en-US" dirty="0"/>
              <a:t>Each student should now have piles of cards in front of them</a:t>
            </a:r>
          </a:p>
          <a:p>
            <a:pPr lvl="3"/>
            <a:r>
              <a:rPr lang="en-US" dirty="0"/>
              <a:t>Each pile sorted ascending</a:t>
            </a:r>
          </a:p>
          <a:p>
            <a:pPr lvl="3"/>
            <a:r>
              <a:rPr lang="en-US" dirty="0"/>
              <a:t>Each pile is face-up, so lowest suit/</a:t>
            </a:r>
            <a:r>
              <a:rPr lang="en-US" dirty="0" err="1"/>
              <a:t>cardValue</a:t>
            </a:r>
            <a:r>
              <a:rPr lang="en-US" dirty="0"/>
              <a:t> is topmost</a:t>
            </a:r>
          </a:p>
          <a:p>
            <a:pPr lvl="1"/>
            <a:r>
              <a:rPr lang="en-US" dirty="0"/>
              <a:t>For blue deck</a:t>
            </a:r>
          </a:p>
          <a:p>
            <a:pPr lvl="2"/>
            <a:r>
              <a:rPr lang="en-US" dirty="0"/>
              <a:t>Repeat red deck process</a:t>
            </a:r>
          </a:p>
          <a:p>
            <a:pPr lvl="1"/>
            <a:r>
              <a:rPr lang="en-US" dirty="0"/>
              <a:t>Arrange red card piles in a vertical line to the left</a:t>
            </a:r>
          </a:p>
          <a:p>
            <a:pPr lvl="1"/>
            <a:r>
              <a:rPr lang="en-US" dirty="0"/>
              <a:t>Arrange blue card piles in a vertical line to the right of the red card line</a:t>
            </a:r>
          </a:p>
          <a:p>
            <a:pPr lvl="1"/>
            <a:r>
              <a:rPr lang="en-US" dirty="0"/>
              <a:t>Each student iterates</a:t>
            </a:r>
          </a:p>
          <a:p>
            <a:pPr lvl="2"/>
            <a:r>
              <a:rPr lang="en-US" dirty="0"/>
              <a:t>Reminder: value is computed as (</a:t>
            </a:r>
            <a:r>
              <a:rPr lang="en-US" dirty="0" err="1"/>
              <a:t>cardValue</a:t>
            </a:r>
            <a:r>
              <a:rPr lang="en-US" dirty="0"/>
              <a:t> * 10) + </a:t>
            </a:r>
            <a:r>
              <a:rPr lang="en-US" dirty="0" err="1"/>
              <a:t>suitValue</a:t>
            </a:r>
            <a:endParaRPr lang="en-US" dirty="0"/>
          </a:p>
          <a:p>
            <a:pPr lvl="2"/>
            <a:r>
              <a:rPr lang="en-US" dirty="0"/>
              <a:t>Choose lowest-value red card from red pile(s)</a:t>
            </a:r>
          </a:p>
          <a:p>
            <a:pPr lvl="3"/>
            <a:r>
              <a:rPr lang="en-US" dirty="0"/>
              <a:t>If no red cards then stop</a:t>
            </a:r>
          </a:p>
          <a:p>
            <a:pPr lvl="2"/>
            <a:r>
              <a:rPr lang="en-US" dirty="0"/>
              <a:t>Choose lowest-value blue card from blue pile(s)</a:t>
            </a:r>
          </a:p>
          <a:p>
            <a:pPr lvl="3"/>
            <a:r>
              <a:rPr lang="en-US" dirty="0"/>
              <a:t>If no blue cards then stop</a:t>
            </a:r>
          </a:p>
          <a:p>
            <a:pPr lvl="2"/>
            <a:r>
              <a:rPr lang="en-US" dirty="0"/>
              <a:t>If value(red) = value(blue)</a:t>
            </a:r>
          </a:p>
          <a:p>
            <a:pPr lvl="3"/>
            <a:r>
              <a:rPr lang="en-US" dirty="0"/>
              <a:t>Put cards together and onto a 'result pile' face down</a:t>
            </a:r>
          </a:p>
          <a:p>
            <a:pPr lvl="2"/>
            <a:r>
              <a:rPr lang="en-US" dirty="0"/>
              <a:t>If value(red) &lt; value(blue)</a:t>
            </a:r>
          </a:p>
          <a:p>
            <a:pPr lvl="3"/>
            <a:r>
              <a:rPr lang="en-US" dirty="0"/>
              <a:t>Discard red card</a:t>
            </a:r>
          </a:p>
          <a:p>
            <a:pPr lvl="2"/>
            <a:r>
              <a:rPr lang="en-US" dirty="0"/>
              <a:t>If value(red) &gt; value(blue)</a:t>
            </a:r>
          </a:p>
          <a:p>
            <a:pPr lvl="3"/>
            <a:r>
              <a:rPr lang="en-US" dirty="0"/>
              <a:t>Discard blue card</a:t>
            </a:r>
          </a:p>
          <a:p>
            <a:pPr lvl="2"/>
            <a:r>
              <a:rPr lang="en-US" dirty="0"/>
              <a:t>Go to step 8.1</a:t>
            </a:r>
          </a:p>
          <a:p>
            <a:pPr lvl="1"/>
            <a:r>
              <a:rPr lang="en-US" dirty="0"/>
              <a:t>Teacher claims result piles represent the overall "result"</a:t>
            </a:r>
          </a:p>
        </p:txBody>
      </p:sp>
    </p:spTree>
    <p:extLst>
      <p:ext uri="{BB962C8B-B14F-4D97-AF65-F5344CB8AC3E}">
        <p14:creationId xmlns:p14="http://schemas.microsoft.com/office/powerpoint/2010/main" val="3890349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Note how data was skewed at the beginning but evened out somewhat during distribution</a:t>
            </a:r>
          </a:p>
          <a:p>
            <a:pPr lvl="1"/>
            <a:r>
              <a:rPr lang="en-US" dirty="0"/>
              <a:t>Could have used different partitioning strategy</a:t>
            </a:r>
          </a:p>
          <a:p>
            <a:pPr lvl="2"/>
            <a:r>
              <a:rPr lang="en-US" dirty="0"/>
              <a:t>Chosen correctly, could result in less data shuffling</a:t>
            </a:r>
          </a:p>
          <a:p>
            <a:pPr lvl="1"/>
            <a:r>
              <a:rPr lang="en-US" dirty="0"/>
              <a:t>Note that this is a lookup join</a:t>
            </a:r>
          </a:p>
          <a:p>
            <a:pPr lvl="2"/>
            <a:r>
              <a:rPr lang="en-US" dirty="0"/>
              <a:t>Talk about different join types</a:t>
            </a:r>
          </a:p>
          <a:p>
            <a:pPr lvl="1"/>
            <a:r>
              <a:rPr lang="en-US" dirty="0"/>
              <a:t>How would an inner join change the logic?</a:t>
            </a:r>
          </a:p>
          <a:p>
            <a:pPr lvl="1"/>
            <a:r>
              <a:rPr lang="en-US" dirty="0"/>
              <a:t>How would an outer left join change the logic?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24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24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2453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Large:  Bottom line, you can’t create a single data structure that encompasses the entire dataset</a:t>
            </a:r>
          </a:p>
          <a:p>
            <a:endParaRPr lang="en-US" dirty="0"/>
          </a:p>
          <a:p>
            <a:r>
              <a:rPr lang="en-US" dirty="0"/>
              <a:t>Working on:  Some processes are manageable</a:t>
            </a:r>
          </a:p>
          <a:p>
            <a:pPr lvl="1"/>
            <a:r>
              <a:rPr lang="en-US" dirty="0"/>
              <a:t>A simple filter, where that is the final result, lets you walk each record and conditionally output it; no further processing is necessary</a:t>
            </a:r>
          </a:p>
          <a:p>
            <a:pPr lvl="1"/>
            <a:r>
              <a:rPr lang="en-US" dirty="0"/>
              <a:t>If there is more to it, such as sorting the filtered result, you could still be in a big data situation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Octodecillion:  one followed by 57 zeros</a:t>
            </a:r>
          </a:p>
        </p:txBody>
      </p:sp>
    </p:spTree>
    <p:extLst>
      <p:ext uri="{BB962C8B-B14F-4D97-AF65-F5344CB8AC3E}">
        <p14:creationId xmlns:p14="http://schemas.microsoft.com/office/powerpoint/2010/main" val="16703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results is optional</a:t>
            </a:r>
          </a:p>
          <a:p>
            <a:pPr lvl="1"/>
            <a:r>
              <a:rPr lang="en-US" dirty="0"/>
              <a:t>If a dataset can be distributed among nodes and still be called a single dataset, then results can also be called a dataset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Filtering – once each node creates a filtered version of their local data, simple reference the nodes’ results in order to have the final result</a:t>
            </a:r>
          </a:p>
        </p:txBody>
      </p:sp>
    </p:spTree>
    <p:extLst>
      <p:ext uri="{BB962C8B-B14F-4D97-AF65-F5344CB8AC3E}">
        <p14:creationId xmlns:p14="http://schemas.microsoft.com/office/powerpoint/2010/main" val="14236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exercise demonstrating how skew affects performance</a:t>
            </a:r>
          </a:p>
        </p:txBody>
      </p:sp>
    </p:spTree>
    <p:extLst>
      <p:ext uri="{BB962C8B-B14F-4D97-AF65-F5344CB8AC3E}">
        <p14:creationId xmlns:p14="http://schemas.microsoft.com/office/powerpoint/2010/main" val="328517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this presentation we will be creating a “computing cluster” comprised of a few students</a:t>
            </a:r>
          </a:p>
          <a:p>
            <a:endParaRPr lang="en-US" dirty="0"/>
          </a:p>
          <a:p>
            <a:r>
              <a:rPr lang="en-US" dirty="0"/>
              <a:t>Each student is a computing node</a:t>
            </a:r>
          </a:p>
          <a:p>
            <a:pPr lvl="1"/>
            <a:r>
              <a:rPr lang="en-US" dirty="0"/>
              <a:t>Nodes are numbered (zero-based)</a:t>
            </a:r>
          </a:p>
          <a:p>
            <a:pPr lvl="1"/>
            <a:r>
              <a:rPr lang="en-US" dirty="0"/>
              <a:t>Some exercises require the student to know their node number, others do not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Student does not need to know their node number here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Pre-distributed data means that we wave away the complexity and time required to distribute the data</a:t>
            </a:r>
          </a:p>
        </p:txBody>
      </p:sp>
    </p:spTree>
    <p:extLst>
      <p:ext uri="{BB962C8B-B14F-4D97-AF65-F5344CB8AC3E}">
        <p14:creationId xmlns:p14="http://schemas.microsoft.com/office/powerpoint/2010/main" val="262308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  <a:p>
            <a:pPr lvl="1"/>
            <a:r>
              <a:rPr lang="en-US" dirty="0"/>
              <a:t>Pick four students</a:t>
            </a:r>
          </a:p>
          <a:p>
            <a:pPr lvl="1"/>
            <a:r>
              <a:rPr lang="en-US" dirty="0"/>
              <a:t>Give three students &lt; 5 cards (random count); cards stacked face down</a:t>
            </a:r>
          </a:p>
          <a:p>
            <a:pPr lvl="1"/>
            <a:r>
              <a:rPr lang="en-US" dirty="0"/>
              <a:t>Give fourth student all remaining cards; cards stacked face down – this is an unknown factor to the students, initially</a:t>
            </a:r>
          </a:p>
          <a:p>
            <a:pPr lvl="1"/>
            <a:r>
              <a:rPr lang="en-US" dirty="0"/>
              <a:t>Ask them to count the number of hearts they have by turning over one card at a time</a:t>
            </a:r>
          </a:p>
          <a:p>
            <a:pPr lvl="1"/>
            <a:r>
              <a:rPr lang="en-US" dirty="0"/>
              <a:t>When finished, raise their hand</a:t>
            </a:r>
          </a:p>
          <a:p>
            <a:pPr lvl="1"/>
            <a:r>
              <a:rPr lang="en-US" dirty="0"/>
              <a:t>Time entire activity – stopwatch app is recommended here, and perhaps an assistant to watch the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0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27120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5" name="Google Shape;209;p43">
            <a:extLst>
              <a:ext uri="{FF2B5EF4-FFF2-40B4-BE49-F238E27FC236}">
                <a16:creationId xmlns:a16="http://schemas.microsoft.com/office/drawing/2014/main" id="{1BF677A9-C5E0-3A49-B383-3FC83E56C9F8}"/>
              </a:ext>
            </a:extLst>
          </p:cNvPr>
          <p:cNvCxnSpPr>
            <a:cxnSpLocks/>
          </p:cNvCxnSpPr>
          <p:nvPr userDrawn="1"/>
        </p:nvCxnSpPr>
        <p:spPr>
          <a:xfrm>
            <a:off x="3610750" y="2700997"/>
            <a:ext cx="0" cy="155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 userDrawn="1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;p4">
            <a:extLst>
              <a:ext uri="{FF2B5EF4-FFF2-40B4-BE49-F238E27FC236}">
                <a16:creationId xmlns:a16="http://schemas.microsoft.com/office/drawing/2014/main" id="{E910DFFE-107A-3A4C-A584-BF5838D2A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1966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" name="Google Shape;17;p4">
            <a:extLst>
              <a:ext uri="{FF2B5EF4-FFF2-40B4-BE49-F238E27FC236}">
                <a16:creationId xmlns:a16="http://schemas.microsoft.com/office/drawing/2014/main" id="{405B31E7-0A02-C445-A2AB-216549FC0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21966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03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 preserve="1" userDrawn="1">
  <p:cSld name="1_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;p4">
            <a:extLst>
              <a:ext uri="{FF2B5EF4-FFF2-40B4-BE49-F238E27FC236}">
                <a16:creationId xmlns:a16="http://schemas.microsoft.com/office/drawing/2014/main" id="{AEC4A961-56CD-9944-91C0-3DFA87132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17;p4">
            <a:extLst>
              <a:ext uri="{FF2B5EF4-FFF2-40B4-BE49-F238E27FC236}">
                <a16:creationId xmlns:a16="http://schemas.microsoft.com/office/drawing/2014/main" id="{5DB5F318-02E8-F042-93B3-7D3615F2F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2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4">
            <a:extLst>
              <a:ext uri="{FF2B5EF4-FFF2-40B4-BE49-F238E27FC236}">
                <a16:creationId xmlns:a16="http://schemas.microsoft.com/office/drawing/2014/main" id="{4EC33E85-71DB-814B-B2AA-325CC179E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7;p4">
            <a:extLst>
              <a:ext uri="{FF2B5EF4-FFF2-40B4-BE49-F238E27FC236}">
                <a16:creationId xmlns:a16="http://schemas.microsoft.com/office/drawing/2014/main" id="{5EC710D8-37A2-EF4B-B8B1-FC5FD69FD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7196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90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85" r:id="rId4"/>
    <p:sldLayoutId id="2147483686" r:id="rId5"/>
    <p:sldLayoutId id="2147483687" r:id="rId6"/>
    <p:sldLayoutId id="2147483651" r:id="rId7"/>
    <p:sldLayoutId id="2147483657" r:id="rId8"/>
    <p:sldLayoutId id="2147483658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4.emf"/><Relationship Id="rId7" Type="http://schemas.openxmlformats.org/officeDocument/2006/relationships/image" Target="../media/image9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image" Target="../media/image31.emf"/><Relationship Id="rId5" Type="http://schemas.openxmlformats.org/officeDocument/2006/relationships/image" Target="../media/image26.emf"/><Relationship Id="rId15" Type="http://schemas.openxmlformats.org/officeDocument/2006/relationships/image" Target="../media/image35.emf"/><Relationship Id="rId10" Type="http://schemas.openxmlformats.org/officeDocument/2006/relationships/image" Target="../media/image30.emf"/><Relationship Id="rId4" Type="http://schemas.openxmlformats.org/officeDocument/2006/relationships/image" Target="../media/image25.emf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image" Target="../media/image33.emf"/><Relationship Id="rId10" Type="http://schemas.openxmlformats.org/officeDocument/2006/relationships/image" Target="../media/image14.emf"/><Relationship Id="rId4" Type="http://schemas.openxmlformats.org/officeDocument/2006/relationships/image" Target="../media/image36.emf"/><Relationship Id="rId9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2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11" Type="http://schemas.openxmlformats.org/officeDocument/2006/relationships/image" Target="../media/image45.emf"/><Relationship Id="rId5" Type="http://schemas.openxmlformats.org/officeDocument/2006/relationships/image" Target="../media/image40.emf"/><Relationship Id="rId15" Type="http://schemas.openxmlformats.org/officeDocument/2006/relationships/image" Target="../media/image49.emf"/><Relationship Id="rId10" Type="http://schemas.openxmlformats.org/officeDocument/2006/relationships/image" Target="../media/image10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8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emf"/><Relationship Id="rId11" Type="http://schemas.openxmlformats.org/officeDocument/2006/relationships/image" Target="../media/image56.emf"/><Relationship Id="rId5" Type="http://schemas.openxmlformats.org/officeDocument/2006/relationships/image" Target="../media/image52.emf"/><Relationship Id="rId15" Type="http://schemas.openxmlformats.org/officeDocument/2006/relationships/image" Target="../media/image11.emf"/><Relationship Id="rId10" Type="http://schemas.openxmlformats.org/officeDocument/2006/relationships/image" Target="../media/image36.emf"/><Relationship Id="rId4" Type="http://schemas.openxmlformats.org/officeDocument/2006/relationships/image" Target="../media/image51.emf"/><Relationship Id="rId9" Type="http://schemas.openxmlformats.org/officeDocument/2006/relationships/image" Target="../media/image55.emf"/><Relationship Id="rId14" Type="http://schemas.openxmlformats.org/officeDocument/2006/relationships/image" Target="../media/image59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8.emf"/><Relationship Id="rId18" Type="http://schemas.openxmlformats.org/officeDocument/2006/relationships/image" Target="../media/image37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7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emf"/><Relationship Id="rId11" Type="http://schemas.openxmlformats.org/officeDocument/2006/relationships/image" Target="../media/image56.emf"/><Relationship Id="rId5" Type="http://schemas.openxmlformats.org/officeDocument/2006/relationships/image" Target="../media/image52.emf"/><Relationship Id="rId15" Type="http://schemas.openxmlformats.org/officeDocument/2006/relationships/image" Target="../media/image11.emf"/><Relationship Id="rId10" Type="http://schemas.openxmlformats.org/officeDocument/2006/relationships/image" Target="../media/image36.emf"/><Relationship Id="rId4" Type="http://schemas.openxmlformats.org/officeDocument/2006/relationships/image" Target="../media/image51.emf"/><Relationship Id="rId9" Type="http://schemas.openxmlformats.org/officeDocument/2006/relationships/image" Target="../media/image55.emf"/><Relationship Id="rId14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5" Type="http://schemas.openxmlformats.org/officeDocument/2006/relationships/image" Target="../media/image37.emf"/><Relationship Id="rId4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5" Type="http://schemas.openxmlformats.org/officeDocument/2006/relationships/image" Target="../media/image37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5" Type="http://schemas.openxmlformats.org/officeDocument/2006/relationships/image" Target="../media/image37.emf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5" Type="http://schemas.openxmlformats.org/officeDocument/2006/relationships/image" Target="../media/image37.emf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emf"/><Relationship Id="rId5" Type="http://schemas.openxmlformats.org/officeDocument/2006/relationships/image" Target="../media/image15.emf"/><Relationship Id="rId4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C26C-80C2-BA4C-A44D-2D61032F4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659" y="783772"/>
            <a:ext cx="5611441" cy="1917388"/>
          </a:xfrm>
        </p:spPr>
        <p:txBody>
          <a:bodyPr/>
          <a:lstStyle/>
          <a:p>
            <a:r>
              <a:rPr lang="en-US" dirty="0"/>
              <a:t>Crazy Big Data:</a:t>
            </a:r>
            <a:br>
              <a:rPr lang="en-US" dirty="0"/>
            </a:br>
            <a:r>
              <a:rPr lang="en-US" dirty="0"/>
              <a:t>Hands-On Distributed Data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E7737-DCFA-BC4A-A6BB-3C6DFF33A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200" y="3704649"/>
            <a:ext cx="5055600" cy="780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LexisNexis Risk Solutions Group</a:t>
            </a:r>
          </a:p>
          <a:p>
            <a:pPr>
              <a:lnSpc>
                <a:spcPct val="150000"/>
              </a:lnSpc>
            </a:pPr>
            <a:r>
              <a:rPr lang="en-US" dirty="0"/>
              <a:t>HPCC Systems Solutions Lab</a:t>
            </a:r>
          </a:p>
        </p:txBody>
      </p:sp>
    </p:spTree>
    <p:extLst>
      <p:ext uri="{BB962C8B-B14F-4D97-AF65-F5344CB8AC3E}">
        <p14:creationId xmlns:p14="http://schemas.microsoft.com/office/powerpoint/2010/main" val="29026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Skew: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r>
              <a:rPr lang="en-US" dirty="0"/>
              <a:t>Process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Everyone begins at the same time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Using only one hand, count your cards by putting them into a new stack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When you are finished, raise your hand</a:t>
            </a:r>
          </a:p>
          <a:p>
            <a:pPr>
              <a:spcBef>
                <a:spcPts val="400"/>
              </a:spcBef>
            </a:pPr>
            <a:r>
              <a:rPr lang="en-US" dirty="0"/>
              <a:t>Everything will be timed</a:t>
            </a:r>
          </a:p>
        </p:txBody>
      </p:sp>
    </p:spTree>
    <p:extLst>
      <p:ext uri="{BB962C8B-B14F-4D97-AF65-F5344CB8AC3E}">
        <p14:creationId xmlns:p14="http://schemas.microsoft.com/office/powerpoint/2010/main" val="341546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Skew: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r>
              <a:rPr lang="en-US" dirty="0"/>
              <a:t>In a processing flow, many tasks need to have complete inputs before beginning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In those cases, data skew can significantly slow down a processing job</a:t>
            </a:r>
          </a:p>
          <a:p>
            <a:r>
              <a:rPr lang="en-US" dirty="0"/>
              <a:t>Other flows (</a:t>
            </a:r>
            <a:r>
              <a:rPr lang="en-US" dirty="0" err="1"/>
              <a:t>eg.</a:t>
            </a:r>
            <a:r>
              <a:rPr lang="en-US" dirty="0"/>
              <a:t> filters) can accept partial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004FC-1CE2-4A4D-A635-392E361D1687}"/>
              </a:ext>
            </a:extLst>
          </p:cNvPr>
          <p:cNvSpPr txBox="1"/>
          <p:nvPr/>
        </p:nvSpPr>
        <p:spPr>
          <a:xfrm>
            <a:off x="1426578" y="3657600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79102-DB6E-074D-A3CB-E921FA5BD8FB}"/>
              </a:ext>
            </a:extLst>
          </p:cNvPr>
          <p:cNvSpPr txBox="1"/>
          <p:nvPr/>
        </p:nvSpPr>
        <p:spPr>
          <a:xfrm>
            <a:off x="2079812" y="3657600"/>
            <a:ext cx="2731247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:= COUNT(cards);</a:t>
            </a:r>
          </a:p>
        </p:txBody>
      </p:sp>
    </p:spTree>
    <p:extLst>
      <p:ext uri="{BB962C8B-B14F-4D97-AF65-F5344CB8AC3E}">
        <p14:creationId xmlns:p14="http://schemas.microsoft.com/office/powerpoint/2010/main" val="24120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5094460" cy="1204800"/>
          </a:xfrm>
        </p:spPr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Cluster vs Data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024671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A good programmer is someone who always looks both ways before crossing a one-way street.</a:t>
            </a:r>
          </a:p>
        </p:txBody>
      </p:sp>
    </p:spTree>
    <p:extLst>
      <p:ext uri="{BB962C8B-B14F-4D97-AF65-F5344CB8AC3E}">
        <p14:creationId xmlns:p14="http://schemas.microsoft.com/office/powerpoint/2010/main" val="130388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vs Data Size: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r>
              <a:rPr lang="en-US" dirty="0"/>
              <a:t>The size of the cluster versus the size of your data makes a difference</a:t>
            </a:r>
          </a:p>
          <a:p>
            <a:r>
              <a:rPr lang="en-US" dirty="0"/>
              <a:t>Skewed data can result in poor performance</a:t>
            </a:r>
          </a:p>
          <a:p>
            <a:r>
              <a:rPr lang="en-US" dirty="0"/>
              <a:t>Opposite of skew is perfect distribution</a:t>
            </a:r>
          </a:p>
          <a:p>
            <a:pPr>
              <a:spcBef>
                <a:spcPts val="400"/>
              </a:spcBef>
            </a:pPr>
            <a:r>
              <a:rPr lang="en-US" dirty="0"/>
              <a:t>How does perfect distribution compare with cluster size?</a:t>
            </a:r>
          </a:p>
        </p:txBody>
      </p:sp>
    </p:spTree>
    <p:extLst>
      <p:ext uri="{BB962C8B-B14F-4D97-AF65-F5344CB8AC3E}">
        <p14:creationId xmlns:p14="http://schemas.microsoft.com/office/powerpoint/2010/main" val="239721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vs Data Size: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r>
              <a:rPr lang="en-US" dirty="0"/>
              <a:t>Assumptions</a:t>
            </a:r>
          </a:p>
          <a:p>
            <a:pPr marL="822960" lvl="1">
              <a:spcBef>
                <a:spcPts val="400"/>
              </a:spcBef>
            </a:pPr>
            <a:r>
              <a:rPr lang="en-US" dirty="0"/>
              <a:t>Time to process one record:  1 second</a:t>
            </a:r>
          </a:p>
          <a:p>
            <a:pPr marL="822960" lvl="1">
              <a:spcBef>
                <a:spcPts val="400"/>
              </a:spcBef>
            </a:pPr>
            <a:r>
              <a:rPr lang="en-US" dirty="0"/>
              <a:t>All nodes run their process simultaneously</a:t>
            </a:r>
          </a:p>
          <a:p>
            <a:pPr marL="822960" lvl="1">
              <a:spcBef>
                <a:spcPts val="400"/>
              </a:spcBef>
            </a:pPr>
            <a:r>
              <a:rPr lang="en-US" dirty="0"/>
              <a:t>Time to collect results from one node: 1 second</a:t>
            </a:r>
          </a:p>
          <a:p>
            <a:pPr marL="822960" lvl="1">
              <a:spcBef>
                <a:spcPts val="400"/>
              </a:spcBef>
            </a:pPr>
            <a:r>
              <a:rPr lang="en-US" dirty="0"/>
              <a:t>Results are collected serially</a:t>
            </a:r>
          </a:p>
          <a:p>
            <a:pPr marL="822960" lvl="1">
              <a:spcBef>
                <a:spcPts val="400"/>
              </a:spcBef>
            </a:pPr>
            <a:r>
              <a:rPr lang="en-US" dirty="0"/>
              <a:t>Data is already distributed</a:t>
            </a:r>
          </a:p>
          <a:p>
            <a:pPr marL="1188720" lvl="2">
              <a:spcBef>
                <a:spcPts val="600"/>
              </a:spcBef>
            </a:pPr>
            <a:r>
              <a:rPr lang="en-US" dirty="0"/>
              <a:t>In real life, you need to account for the time it takes to shuffle data around</a:t>
            </a:r>
          </a:p>
        </p:txBody>
      </p:sp>
    </p:spTree>
    <p:extLst>
      <p:ext uri="{BB962C8B-B14F-4D97-AF65-F5344CB8AC3E}">
        <p14:creationId xmlns:p14="http://schemas.microsoft.com/office/powerpoint/2010/main" val="16540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vs Data Size: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0E8E81D-851E-604A-B087-77CEEFCB0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22672"/>
              </p:ext>
            </p:extLst>
          </p:nvPr>
        </p:nvGraphicFramePr>
        <p:xfrm>
          <a:off x="938499" y="1976028"/>
          <a:ext cx="6454395" cy="2214880"/>
        </p:xfrm>
        <a:graphic>
          <a:graphicData uri="http://schemas.openxmlformats.org/drawingml/2006/table">
            <a:tbl>
              <a:tblPr firstRow="1" bandRow="1">
                <a:tableStyleId>{5F7876BB-580A-430C-AA4F-71DF13CEC37F}</a:tableStyleId>
              </a:tblPr>
              <a:tblGrid>
                <a:gridCol w="1159242">
                  <a:extLst>
                    <a:ext uri="{9D8B030D-6E8A-4147-A177-3AD203B41FA5}">
                      <a16:colId xmlns:a16="http://schemas.microsoft.com/office/drawing/2014/main" val="1464241010"/>
                    </a:ext>
                  </a:extLst>
                </a:gridCol>
                <a:gridCol w="1201271">
                  <a:extLst>
                    <a:ext uri="{9D8B030D-6E8A-4147-A177-3AD203B41FA5}">
                      <a16:colId xmlns:a16="http://schemas.microsoft.com/office/drawing/2014/main" val="1604063962"/>
                    </a:ext>
                  </a:extLst>
                </a:gridCol>
                <a:gridCol w="1482164">
                  <a:extLst>
                    <a:ext uri="{9D8B030D-6E8A-4147-A177-3AD203B41FA5}">
                      <a16:colId xmlns:a16="http://schemas.microsoft.com/office/drawing/2014/main" val="3545946379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2587649032"/>
                    </a:ext>
                  </a:extLst>
                </a:gridCol>
                <a:gridCol w="1051859">
                  <a:extLst>
                    <a:ext uri="{9D8B030D-6E8A-4147-A177-3AD203B41FA5}">
                      <a16:colId xmlns:a16="http://schemas.microsoft.com/office/drawing/2014/main" val="2938995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Node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Records per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Processing Time per Node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Result Collection Time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Total 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018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2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41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6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08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4424727" cy="1204800"/>
          </a:xfrm>
        </p:spPr>
        <p:txBody>
          <a:bodyPr/>
          <a:lstStyle/>
          <a:p>
            <a:r>
              <a:rPr lang="en-US" dirty="0"/>
              <a:t>Algorithm:</a:t>
            </a:r>
            <a:br>
              <a:rPr lang="en-US" dirty="0"/>
            </a:br>
            <a:r>
              <a:rPr lang="en-US" dirty="0"/>
              <a:t>Min/Max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215067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There are only two kinds of programming languages out there. The ones people complain about and the ones no one uses.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1B6403-765E-DC4F-8D15-7A9830AA5BC3}"/>
              </a:ext>
            </a:extLst>
          </p:cNvPr>
          <p:cNvGrpSpPr/>
          <p:nvPr/>
        </p:nvGrpSpPr>
        <p:grpSpPr>
          <a:xfrm>
            <a:off x="915227" y="3174150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1F92-1E13-4A43-A92C-1A8F9C0D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C15A69-D682-7D43-A8BB-D85DF23F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6A0AF1-4B6A-D245-B849-6D398A578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50EBC7-1403-A74E-9054-694265D4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Min/Max: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4"/>
            <a:ext cx="5480229" cy="2882843"/>
          </a:xfrm>
        </p:spPr>
        <p:txBody>
          <a:bodyPr lIns="91440">
            <a:normAutofit fontScale="92500"/>
          </a:bodyPr>
          <a:lstStyle/>
          <a:p>
            <a:r>
              <a:rPr lang="en-US" dirty="0"/>
              <a:t>Our working dataset is a subset of a deck of playing cards</a:t>
            </a:r>
          </a:p>
          <a:p>
            <a:r>
              <a:rPr lang="en-US" dirty="0"/>
              <a:t>Each card is a “record”</a:t>
            </a:r>
          </a:p>
          <a:p>
            <a:r>
              <a:rPr lang="en-US" dirty="0"/>
              <a:t>Value of the card is important; suit is unimportant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Not needed for this exercise, but this is practice</a:t>
            </a:r>
          </a:p>
          <a:p>
            <a:pPr marL="365760">
              <a:spcBef>
                <a:spcPts val="400"/>
              </a:spcBef>
            </a:pPr>
            <a:r>
              <a:rPr lang="en-US" dirty="0"/>
              <a:t>Should we compute minimum or maximum value?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A3C4F3-40C5-A043-9022-CE1F29FA9FC6}"/>
              </a:ext>
            </a:extLst>
          </p:cNvPr>
          <p:cNvGrpSpPr/>
          <p:nvPr/>
        </p:nvGrpSpPr>
        <p:grpSpPr>
          <a:xfrm>
            <a:off x="1572296" y="2800217"/>
            <a:ext cx="3455504" cy="352849"/>
            <a:chOff x="1572296" y="2501396"/>
            <a:chExt cx="3455504" cy="3528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212349-5FF5-AF48-8D49-EA14A86F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572296" y="2501396"/>
              <a:ext cx="251466" cy="350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2A618-2C6C-0240-AE94-02B92E99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41690" y="2501396"/>
              <a:ext cx="251466" cy="3486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D60ECF-482E-F544-AEB7-D82FCB77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105108" y="2501396"/>
              <a:ext cx="251466" cy="350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084D19-7ABD-EE4A-927F-61E0CCBE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375212" y="2501396"/>
              <a:ext cx="251466" cy="350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F6F97D-6DBA-494D-9C34-2385F3488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645316" y="2501396"/>
              <a:ext cx="253327" cy="352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B6B17C-2AA5-BC4D-9255-8F831E015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915420" y="2501396"/>
              <a:ext cx="250348" cy="3486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714792-E473-5346-AF6A-8AA6C11D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182139" y="2501396"/>
              <a:ext cx="250348" cy="347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57C041-923E-EE4D-9D33-50F32CF1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3448232" y="2501396"/>
              <a:ext cx="250348" cy="349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E3BD9B-03A7-3A4C-8AE5-912FBCC0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3714325" y="2501396"/>
              <a:ext cx="249235" cy="347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D601C2-51FD-AA47-B751-D025340E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3979305" y="2501396"/>
              <a:ext cx="253327" cy="352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8E89A7-F067-C749-B817-24772991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4245116" y="2501396"/>
              <a:ext cx="254458" cy="352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89A98C-DF10-F649-8300-B1D3E83D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H="1">
              <a:off x="4510483" y="2501396"/>
              <a:ext cx="253327" cy="352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6200C8-E1DB-1248-957F-F9EEF9EA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flipH="1">
              <a:off x="4774473" y="2501396"/>
              <a:ext cx="253327" cy="352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40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Min/Max: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6719600" cy="3283266"/>
          </a:xfrm>
        </p:spPr>
        <p:txBody>
          <a:bodyPr lIns="91440">
            <a:normAutofit fontScale="77500" lnSpcReduction="20000"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Distribute the cards (data records) face-down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“Input stack”</a:t>
            </a:r>
          </a:p>
          <a:p>
            <a:pPr marL="4826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Each student will have a “result stack”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this exercise, the result will contain only one card</a:t>
            </a:r>
          </a:p>
          <a:p>
            <a:pPr marL="4826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When process starts, each student:</a:t>
            </a:r>
          </a:p>
          <a:p>
            <a:pPr marL="848360" lvl="1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/>
              <a:t>Turn over top card from input stack</a:t>
            </a:r>
          </a:p>
          <a:p>
            <a:pPr marL="848360" lvl="1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/>
              <a:t>If result stack is empty, put top card onto result</a:t>
            </a:r>
          </a:p>
          <a:p>
            <a:pPr marL="848360" lvl="1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/>
              <a:t>If result stack is not empty, swap cards if necessary</a:t>
            </a:r>
          </a:p>
          <a:p>
            <a:pPr marL="1214120" lvl="2" indent="-342900">
              <a:spcBef>
                <a:spcPts val="6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Min: top card &lt; result card</a:t>
            </a:r>
          </a:p>
          <a:p>
            <a:pPr marL="1214120" lvl="2" indent="-342900">
              <a:spcBef>
                <a:spcPts val="6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Max: top card &gt; result card</a:t>
            </a:r>
          </a:p>
          <a:p>
            <a:pPr marL="848360" lvl="1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/>
              <a:t>Repeat until input stack is empty</a:t>
            </a:r>
          </a:p>
          <a:p>
            <a:pPr marL="482600" indent="-342900"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When everyone is finished, each student is polled for their single result</a:t>
            </a:r>
          </a:p>
          <a:p>
            <a:pPr marL="482600" indent="-342900"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Final answer chosen from polled results</a:t>
            </a:r>
          </a:p>
        </p:txBody>
      </p:sp>
    </p:spTree>
    <p:extLst>
      <p:ext uri="{BB962C8B-B14F-4D97-AF65-F5344CB8AC3E}">
        <p14:creationId xmlns:p14="http://schemas.microsoft.com/office/powerpoint/2010/main" val="314948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Min/Max: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6812982" cy="2760900"/>
          </a:xfrm>
        </p:spPr>
        <p:txBody>
          <a:bodyPr lIns="91440">
            <a:normAutofit/>
          </a:bodyPr>
          <a:lstStyle/>
          <a:p>
            <a:r>
              <a:rPr lang="en-US" dirty="0"/>
              <a:t>Amount of work done while collecting results</a:t>
            </a:r>
          </a:p>
          <a:p>
            <a:r>
              <a:rPr lang="en-US" dirty="0"/>
              <a:t>What if a node has zero data records?</a:t>
            </a:r>
          </a:p>
          <a:p>
            <a:r>
              <a:rPr lang="en-US" dirty="0"/>
              <a:t>What if we want to find the N number of min/max values?</a:t>
            </a:r>
          </a:p>
          <a:p>
            <a:r>
              <a:rPr lang="en-US" dirty="0"/>
              <a:t>How could local metadata improve performance?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3702D-2B4A-0848-A90B-CD367A82DF39}"/>
              </a:ext>
            </a:extLst>
          </p:cNvPr>
          <p:cNvSpPr txBox="1"/>
          <p:nvPr/>
        </p:nvSpPr>
        <p:spPr>
          <a:xfrm>
            <a:off x="1065901" y="3436471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0AF5E-E50F-734E-83EE-BAF0A80FA665}"/>
              </a:ext>
            </a:extLst>
          </p:cNvPr>
          <p:cNvSpPr txBox="1"/>
          <p:nvPr/>
        </p:nvSpPr>
        <p:spPr>
          <a:xfrm>
            <a:off x="1719135" y="3436471"/>
            <a:ext cx="5859030" cy="6574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MIN(cards,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MAX(cards,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443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50D285-B80E-6E48-BA54-0F95F21E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1B99F1-2500-7345-962F-0C8303C84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970671"/>
            <a:ext cx="4946400" cy="34495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Problem(s) with Big Data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Performance Concepts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Data Skew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Cluster vs Data Size</a:t>
            </a:r>
          </a:p>
          <a:p>
            <a:pPr>
              <a:spcBef>
                <a:spcPts val="1000"/>
              </a:spcBef>
            </a:pPr>
            <a:r>
              <a:rPr lang="en-US" dirty="0"/>
              <a:t>Distributed Algorithms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Min/Max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Sort</a:t>
            </a:r>
          </a:p>
          <a:p>
            <a:pPr marL="1188720" lvl="2">
              <a:spcBef>
                <a:spcPts val="600"/>
              </a:spcBef>
            </a:pPr>
            <a:r>
              <a:rPr lang="en-US" dirty="0"/>
              <a:t>Via Partition Points (unstable)</a:t>
            </a:r>
          </a:p>
          <a:p>
            <a:pPr marL="1188720" lvl="2">
              <a:spcBef>
                <a:spcPts val="600"/>
              </a:spcBef>
            </a:pPr>
            <a:r>
              <a:rPr lang="en-US" dirty="0"/>
              <a:t>Via Merging (stable)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Computing Aggregations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Joining Two Datasets</a:t>
            </a:r>
          </a:p>
        </p:txBody>
      </p:sp>
    </p:spTree>
    <p:extLst>
      <p:ext uri="{BB962C8B-B14F-4D97-AF65-F5344CB8AC3E}">
        <p14:creationId xmlns:p14="http://schemas.microsoft.com/office/powerpoint/2010/main" val="36183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4688060" cy="1204800"/>
          </a:xfrm>
        </p:spPr>
        <p:txBody>
          <a:bodyPr/>
          <a:lstStyle/>
          <a:p>
            <a:r>
              <a:rPr lang="en-US" dirty="0"/>
              <a:t>Algorithm:</a:t>
            </a:r>
            <a:br>
              <a:rPr lang="en-US" dirty="0"/>
            </a:br>
            <a:r>
              <a:rPr lang="en-US" dirty="0"/>
              <a:t>Sort (partitioning)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132248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Always write code as if the person who ends up maintaining your code will be a violent psychopath who knows where you live.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F5C750-9603-D549-8E14-4E699A9FB596}"/>
              </a:ext>
            </a:extLst>
          </p:cNvPr>
          <p:cNvGrpSpPr/>
          <p:nvPr/>
        </p:nvGrpSpPr>
        <p:grpSpPr>
          <a:xfrm>
            <a:off x="915227" y="3174150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93A58D-2D9A-2848-808C-1255BBB1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9C024-DBC9-1143-BBCB-8B3147E4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CFFC71-5DD1-D541-BAC1-AB482BAB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9F3E72-26B6-4240-9029-84534F26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0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348747" cy="941400"/>
          </a:xfrm>
        </p:spPr>
        <p:txBody>
          <a:bodyPr/>
          <a:lstStyle/>
          <a:p>
            <a:r>
              <a:rPr lang="en-US" dirty="0"/>
              <a:t>Distributed Sort (partitioning):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4946400" cy="3039200"/>
          </a:xfrm>
        </p:spPr>
        <p:txBody>
          <a:bodyPr lIns="91440">
            <a:normAutofit fontScale="92500" lnSpcReduction="10000"/>
          </a:bodyPr>
          <a:lstStyle/>
          <a:p>
            <a:r>
              <a:rPr lang="en-US" dirty="0"/>
              <a:t>Our working dataset is a full deck of playing cards</a:t>
            </a:r>
          </a:p>
          <a:p>
            <a:r>
              <a:rPr lang="en-US" dirty="0"/>
              <a:t>Each card is a “record”</a:t>
            </a:r>
          </a:p>
          <a:p>
            <a:r>
              <a:rPr lang="en-US" dirty="0"/>
              <a:t>Value of the card is important; suit is unimportant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This time, knowing your node number is important</a:t>
            </a:r>
          </a:p>
          <a:p>
            <a:pPr marL="365760">
              <a:spcBef>
                <a:spcPts val="400"/>
              </a:spcBef>
            </a:pPr>
            <a:r>
              <a:rPr lang="en-US" dirty="0"/>
              <a:t>The result will be an </a:t>
            </a:r>
            <a:r>
              <a:rPr lang="en-US" dirty="0">
                <a:solidFill>
                  <a:schemeClr val="tx2"/>
                </a:solidFill>
              </a:rPr>
              <a:t>unstable</a:t>
            </a:r>
            <a:r>
              <a:rPr lang="en-US" dirty="0"/>
              <a:t> ascending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 sort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107A1-55EA-424C-B67D-B583C6AEBABF}"/>
              </a:ext>
            </a:extLst>
          </p:cNvPr>
          <p:cNvGrpSpPr/>
          <p:nvPr/>
        </p:nvGrpSpPr>
        <p:grpSpPr>
          <a:xfrm>
            <a:off x="1590225" y="2685303"/>
            <a:ext cx="3506864" cy="359473"/>
            <a:chOff x="1590225" y="2571750"/>
            <a:chExt cx="3506864" cy="3594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A4D49B-B643-284E-88B0-9D13D6D7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225" y="2571750"/>
              <a:ext cx="257259" cy="359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2005670-01CB-F743-88C4-3EE34C87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778" y="2571750"/>
              <a:ext cx="257259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9058DE-DAB0-634C-9FA5-40BFBEC99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1049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759722-A8AC-C14E-80D6-030DA842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5177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E2488D-A87E-304C-9388-8D4A94B63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5991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EC845B-DF2F-E54C-8AE0-1363F8E19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0035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70FD68-207C-3642-ADAA-E9CC9F01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5180" y="2571750"/>
              <a:ext cx="257259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A796FE-0283-F241-BD73-D60EE459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9624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B44B42-7FAE-2249-940F-CA1A5231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65912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3CBA06-53DC-9441-88D1-EE8B6928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5299" y="2571750"/>
              <a:ext cx="257259" cy="359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33E2EE5-1E01-8F44-8DEF-9BF8CCEE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00087" y="2571750"/>
              <a:ext cx="257259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6B4BDBD-4692-F045-BF09-126AD4C28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72718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CBE5346-CB8F-E24B-9787-0057B7AC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40973" y="2571750"/>
              <a:ext cx="256116" cy="3578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843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Sort (partitioning):</a:t>
            </a:r>
            <a:br>
              <a:rPr lang="en-US" dirty="0"/>
            </a:br>
            <a:r>
              <a:rPr lang="en-US" dirty="0"/>
              <a:t>Preparation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lnSpcReduction="10000"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Distribute the cards (data records) face-down</a:t>
            </a:r>
          </a:p>
          <a:p>
            <a:pPr marL="822960" lvl="1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“Input stack”</a:t>
            </a:r>
          </a:p>
          <a:p>
            <a:pPr marL="4826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Compute partition point value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 = </a:t>
            </a:r>
            <a:r>
              <a:rPr lang="en-US" i="1" dirty="0"/>
              <a:t>number of participating students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DIV = </a:t>
            </a:r>
            <a:r>
              <a:rPr lang="en-US" i="1" dirty="0"/>
              <a:t>integer division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partitionPointValue</a:t>
            </a:r>
            <a:r>
              <a:rPr lang="en-US" dirty="0"/>
              <a:t> = </a:t>
            </a:r>
            <a:r>
              <a:rPr lang="en-US" dirty="0">
                <a:solidFill>
                  <a:schemeClr val="tx2"/>
                </a:solidFill>
              </a:rPr>
              <a:t>(13 DIV n) + 1</a:t>
            </a:r>
          </a:p>
          <a:p>
            <a:pPr marL="82296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188720" lvl="2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 = 6</a:t>
            </a:r>
          </a:p>
          <a:p>
            <a:pPr marL="1188720" lvl="2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ppv</a:t>
            </a:r>
            <a:r>
              <a:rPr lang="en-US" dirty="0"/>
              <a:t> = </a:t>
            </a:r>
            <a:r>
              <a:rPr lang="en-US" dirty="0">
                <a:solidFill>
                  <a:schemeClr val="tx2"/>
                </a:solidFill>
              </a:rPr>
              <a:t>(13 DIV 6) + 1</a:t>
            </a:r>
            <a:r>
              <a:rPr lang="en-US" dirty="0"/>
              <a:t> = </a:t>
            </a:r>
            <a:r>
              <a:rPr lang="en-US" dirty="0">
                <a:solidFill>
                  <a:schemeClr val="tx2"/>
                </a:solidFill>
              </a:rPr>
              <a:t>2 + 1</a:t>
            </a:r>
            <a:r>
              <a:rPr lang="en-US" dirty="0"/>
              <a:t> = </a:t>
            </a:r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325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265076" cy="941400"/>
          </a:xfrm>
        </p:spPr>
        <p:txBody>
          <a:bodyPr/>
          <a:lstStyle/>
          <a:p>
            <a:r>
              <a:rPr lang="en-US" dirty="0"/>
              <a:t>Distributed Sort (partitioning):</a:t>
            </a:r>
            <a:br>
              <a:rPr lang="en-US" dirty="0"/>
            </a:br>
            <a:r>
              <a:rPr lang="en-US" dirty="0"/>
              <a:t>Partition Locally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6251204" cy="1125760"/>
          </a:xfrm>
        </p:spPr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 startAt="3"/>
            </a:pPr>
            <a:r>
              <a:rPr lang="en-US" dirty="0"/>
              <a:t>Sort your cards into separate stacks identified by node value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partitionPointValue</a:t>
            </a:r>
            <a:r>
              <a:rPr lang="en-US" dirty="0"/>
              <a:t> = </a:t>
            </a:r>
            <a:r>
              <a:rPr lang="en-US" dirty="0">
                <a:solidFill>
                  <a:schemeClr val="tx2"/>
                </a:solidFill>
              </a:rPr>
              <a:t>(13 DIV n) + 1 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tx2"/>
                </a:solidFill>
              </a:rPr>
              <a:t> (13 DIV 6) + 1 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tx2"/>
                </a:solidFill>
              </a:rPr>
              <a:t> 2 + 1 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tx2"/>
                </a:solidFill>
              </a:rPr>
              <a:t> 3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nodeValue</a:t>
            </a:r>
            <a:r>
              <a:rPr lang="en-US" dirty="0"/>
              <a:t>=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DIV </a:t>
            </a:r>
            <a:r>
              <a:rPr lang="en-US" dirty="0" err="1">
                <a:solidFill>
                  <a:schemeClr val="tx2"/>
                </a:solidFill>
              </a:rPr>
              <a:t>ppv</a:t>
            </a:r>
            <a:r>
              <a:rPr lang="en-US" dirty="0">
                <a:solidFill>
                  <a:schemeClr val="tx2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DIV 3)</a:t>
            </a:r>
          </a:p>
          <a:p>
            <a:pPr marL="13970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2CD30-8E5A-D548-B79B-3A6D29C9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95" y="4001194"/>
            <a:ext cx="454705" cy="630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64F84-0CAF-7C4E-B5A0-FBF87798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898" y="4001194"/>
            <a:ext cx="458071" cy="640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347092-8E52-434A-99BA-FB4319598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67" y="4001194"/>
            <a:ext cx="458071" cy="637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EA857-0677-354C-B7FC-63BDF94F0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939" y="4001194"/>
            <a:ext cx="458071" cy="640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D4CE26-A44D-AD48-BE13-01C11962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042" y="4001194"/>
            <a:ext cx="456035" cy="637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5D0429-2CF6-AB4C-AB51-1E70D2950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9109" y="4001194"/>
            <a:ext cx="458071" cy="638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CA4B38-DC45-BC40-81A0-9CB6F652E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176" y="4001194"/>
            <a:ext cx="456035" cy="637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4415E7-23C1-D941-9A95-3DA6BF434634}"/>
              </a:ext>
            </a:extLst>
          </p:cNvPr>
          <p:cNvSpPr txBox="1"/>
          <p:nvPr/>
        </p:nvSpPr>
        <p:spPr>
          <a:xfrm>
            <a:off x="1960281" y="3057885"/>
            <a:ext cx="675341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7B31C1-F2BF-5A42-AFCB-994BA35AE075}"/>
              </a:ext>
            </a:extLst>
          </p:cNvPr>
          <p:cNvSpPr txBox="1"/>
          <p:nvPr/>
        </p:nvSpPr>
        <p:spPr>
          <a:xfrm>
            <a:off x="2635622" y="3057885"/>
            <a:ext cx="675341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CB460-3F8B-0148-8D85-BA3BC14BCA89}"/>
              </a:ext>
            </a:extLst>
          </p:cNvPr>
          <p:cNvSpPr txBox="1"/>
          <p:nvPr/>
        </p:nvSpPr>
        <p:spPr>
          <a:xfrm>
            <a:off x="3310963" y="3057885"/>
            <a:ext cx="67534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92EB7-5FC6-474A-86F8-CE5F87F026E3}"/>
              </a:ext>
            </a:extLst>
          </p:cNvPr>
          <p:cNvSpPr txBox="1"/>
          <p:nvPr/>
        </p:nvSpPr>
        <p:spPr>
          <a:xfrm>
            <a:off x="3986304" y="3057885"/>
            <a:ext cx="675341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B0E3C-2A44-8449-B210-A748FE7BBD31}"/>
              </a:ext>
            </a:extLst>
          </p:cNvPr>
          <p:cNvSpPr txBox="1"/>
          <p:nvPr/>
        </p:nvSpPr>
        <p:spPr>
          <a:xfrm>
            <a:off x="4661645" y="3057885"/>
            <a:ext cx="675341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3CC474-74D8-2542-8B9E-3A81E43ED2F5}"/>
              </a:ext>
            </a:extLst>
          </p:cNvPr>
          <p:cNvSpPr txBox="1"/>
          <p:nvPr/>
        </p:nvSpPr>
        <p:spPr>
          <a:xfrm>
            <a:off x="5336986" y="3057885"/>
            <a:ext cx="675341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EAC2A43-8153-7446-90B6-7971E196364B}"/>
              </a:ext>
            </a:extLst>
          </p:cNvPr>
          <p:cNvCxnSpPr>
            <a:stCxn id="6" idx="0"/>
            <a:endCxn id="14" idx="2"/>
          </p:cNvCxnSpPr>
          <p:nvPr/>
        </p:nvCxnSpPr>
        <p:spPr>
          <a:xfrm rot="5400000" flipH="1" flipV="1">
            <a:off x="1632784" y="3336026"/>
            <a:ext cx="635532" cy="694804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A3A00307-CE73-DF4E-AE6E-E5BF2C17D9D3}"/>
              </a:ext>
            </a:extLst>
          </p:cNvPr>
          <p:cNvCxnSpPr>
            <a:stCxn id="10" idx="0"/>
            <a:endCxn id="24" idx="2"/>
          </p:cNvCxnSpPr>
          <p:nvPr/>
        </p:nvCxnSpPr>
        <p:spPr>
          <a:xfrm rot="5400000" flipH="1" flipV="1">
            <a:off x="4343879" y="3345758"/>
            <a:ext cx="635532" cy="675341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435EB36-25AD-384C-98E2-4C3E2B0EF150}"/>
              </a:ext>
            </a:extLst>
          </p:cNvPr>
          <p:cNvCxnSpPr>
            <a:stCxn id="7" idx="0"/>
            <a:endCxn id="22" idx="2"/>
          </p:cNvCxnSpPr>
          <p:nvPr/>
        </p:nvCxnSpPr>
        <p:spPr>
          <a:xfrm rot="5400000" flipH="1" flipV="1">
            <a:off x="2648018" y="3000578"/>
            <a:ext cx="635532" cy="1365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C0A7677E-22FA-E543-A5A8-D01DEE86F741}"/>
              </a:ext>
            </a:extLst>
          </p:cNvPr>
          <p:cNvCxnSpPr>
            <a:stCxn id="8" idx="0"/>
            <a:endCxn id="23" idx="2"/>
          </p:cNvCxnSpPr>
          <p:nvPr/>
        </p:nvCxnSpPr>
        <p:spPr>
          <a:xfrm rot="5400000" flipH="1" flipV="1">
            <a:off x="3326423" y="3003642"/>
            <a:ext cx="635532" cy="1359572"/>
          </a:xfrm>
          <a:prstGeom prst="curvedConnector3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09C0E431-B92D-5642-90F0-618933378166}"/>
              </a:ext>
            </a:extLst>
          </p:cNvPr>
          <p:cNvCxnSpPr>
            <a:stCxn id="11" idx="0"/>
            <a:endCxn id="14" idx="2"/>
          </p:cNvCxnSpPr>
          <p:nvPr/>
        </p:nvCxnSpPr>
        <p:spPr>
          <a:xfrm rot="16200000" flipV="1">
            <a:off x="3331740" y="2331874"/>
            <a:ext cx="635532" cy="2703108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6CC77050-6DD0-424D-A59F-C0ADF9DFA625}"/>
              </a:ext>
            </a:extLst>
          </p:cNvPr>
          <p:cNvCxnSpPr>
            <a:stCxn id="12" idx="0"/>
            <a:endCxn id="24" idx="2"/>
          </p:cNvCxnSpPr>
          <p:nvPr/>
        </p:nvCxnSpPr>
        <p:spPr>
          <a:xfrm rot="16200000" flipV="1">
            <a:off x="5020965" y="3344013"/>
            <a:ext cx="635532" cy="678829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9A73342A-6957-1746-9271-71E864505E77}"/>
              </a:ext>
            </a:extLst>
          </p:cNvPr>
          <p:cNvCxnSpPr>
            <a:stCxn id="13" idx="0"/>
            <a:endCxn id="22" idx="2"/>
          </p:cNvCxnSpPr>
          <p:nvPr/>
        </p:nvCxnSpPr>
        <p:spPr>
          <a:xfrm rot="16200000" flipV="1">
            <a:off x="4683148" y="2331148"/>
            <a:ext cx="635532" cy="27045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B759D286-6591-DF4B-A444-878987853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264" y="3989920"/>
            <a:ext cx="454705" cy="633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1C70E4F-B1D7-C348-BE5D-F5B8F00B411A}"/>
              </a:ext>
            </a:extLst>
          </p:cNvPr>
          <p:cNvCxnSpPr>
            <a:stCxn id="72" idx="0"/>
            <a:endCxn id="21" idx="2"/>
          </p:cNvCxnSpPr>
          <p:nvPr/>
        </p:nvCxnSpPr>
        <p:spPr>
          <a:xfrm rot="16200000" flipV="1">
            <a:off x="2991326" y="3347629"/>
            <a:ext cx="624258" cy="660324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F8B2B6B-B50D-254E-B872-94EEC4ACDD08}"/>
              </a:ext>
            </a:extLst>
          </p:cNvPr>
          <p:cNvSpPr txBox="1"/>
          <p:nvPr/>
        </p:nvSpPr>
        <p:spPr>
          <a:xfrm>
            <a:off x="6863074" y="2950163"/>
            <a:ext cx="145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happened here?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17ABE6B-1E4C-6446-ADF5-CFE0A474070A}"/>
              </a:ext>
            </a:extLst>
          </p:cNvPr>
          <p:cNvCxnSpPr>
            <a:stCxn id="75" idx="1"/>
            <a:endCxn id="26" idx="3"/>
          </p:cNvCxnSpPr>
          <p:nvPr/>
        </p:nvCxnSpPr>
        <p:spPr>
          <a:xfrm flipH="1">
            <a:off x="6012327" y="3211773"/>
            <a:ext cx="850747" cy="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825" y="445025"/>
            <a:ext cx="5213540" cy="941400"/>
          </a:xfrm>
        </p:spPr>
        <p:txBody>
          <a:bodyPr/>
          <a:lstStyle/>
          <a:p>
            <a:r>
              <a:rPr lang="en-US" dirty="0"/>
              <a:t>Distributed Sort (partitioning):</a:t>
            </a:r>
            <a:br>
              <a:rPr lang="en-US" dirty="0"/>
            </a:br>
            <a:r>
              <a:rPr lang="en-US" dirty="0"/>
              <a:t>Distribute &amp; Sort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Everyone distribute their stacks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 Pass </a:t>
            </a:r>
            <a:r>
              <a:rPr lang="en-US" dirty="0" err="1">
                <a:solidFill>
                  <a:schemeClr val="bg1"/>
                </a:solidFill>
              </a:rPr>
              <a:t>nodeValue</a:t>
            </a:r>
            <a:r>
              <a:rPr lang="en-US" dirty="0">
                <a:solidFill>
                  <a:schemeClr val="bg1"/>
                </a:solidFill>
              </a:rPr>
              <a:t>=0 stack to student identified as node number 0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keep your own </a:t>
            </a:r>
            <a:r>
              <a:rPr lang="en-US" dirty="0" err="1">
                <a:solidFill>
                  <a:schemeClr val="bg1"/>
                </a:solidFill>
              </a:rPr>
              <a:t>nodeValue</a:t>
            </a:r>
            <a:r>
              <a:rPr lang="en-US" dirty="0">
                <a:solidFill>
                  <a:schemeClr val="bg1"/>
                </a:solidFill>
              </a:rPr>
              <a:t> stack</a:t>
            </a:r>
          </a:p>
          <a:p>
            <a:pPr marL="4826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Everyone combines their stacks into one</a:t>
            </a:r>
          </a:p>
          <a:p>
            <a:pPr marL="4826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Everyone sorts their stack of cards in ascending order</a:t>
            </a:r>
          </a:p>
        </p:txBody>
      </p:sp>
    </p:spTree>
    <p:extLst>
      <p:ext uri="{BB962C8B-B14F-4D97-AF65-F5344CB8AC3E}">
        <p14:creationId xmlns:p14="http://schemas.microsoft.com/office/powerpoint/2010/main" val="39063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420465" cy="941400"/>
          </a:xfrm>
        </p:spPr>
        <p:txBody>
          <a:bodyPr/>
          <a:lstStyle/>
          <a:p>
            <a:r>
              <a:rPr lang="en-US" dirty="0"/>
              <a:t>Distributed Sort (partitioning):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fontScale="85000" lnSpcReduction="20000"/>
          </a:bodyPr>
          <a:lstStyle/>
          <a:p>
            <a:r>
              <a:rPr lang="en-US" dirty="0"/>
              <a:t>Cards are now globally ordered</a:t>
            </a:r>
          </a:p>
          <a:p>
            <a:r>
              <a:rPr lang="en-US" dirty="0"/>
              <a:t>This is an unstable sort</a:t>
            </a:r>
          </a:p>
          <a:p>
            <a:r>
              <a:rPr lang="en-US" dirty="0"/>
              <a:t>Data skew</a:t>
            </a:r>
          </a:p>
          <a:p>
            <a:r>
              <a:rPr lang="en-US" dirty="0"/>
              <a:t>Local sort could have been done differently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After exchange, each node could perform sorts on each received stack and then performed merge sort</a:t>
            </a:r>
          </a:p>
          <a:p>
            <a:pPr>
              <a:spcBef>
                <a:spcPts val="600"/>
              </a:spcBef>
            </a:pPr>
            <a:r>
              <a:rPr lang="en-US" dirty="0"/>
              <a:t>Partitioning requires numeric values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Non-numeric could be translated to numeric values in some cases</a:t>
            </a:r>
          </a:p>
          <a:p>
            <a:pPr>
              <a:spcBef>
                <a:spcPts val="600"/>
              </a:spcBef>
            </a:pPr>
            <a:r>
              <a:rPr lang="en-US" dirty="0"/>
              <a:t>Partitioning requires global min/max value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126DB-FE23-5F45-8F89-EA4A394BD994}"/>
              </a:ext>
            </a:extLst>
          </p:cNvPr>
          <p:cNvSpPr txBox="1"/>
          <p:nvPr/>
        </p:nvSpPr>
        <p:spPr>
          <a:xfrm>
            <a:off x="1065901" y="4420175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2CFCF-6C03-3941-8CAE-44C99232E365}"/>
              </a:ext>
            </a:extLst>
          </p:cNvPr>
          <p:cNvSpPr txBox="1"/>
          <p:nvPr/>
        </p:nvSpPr>
        <p:spPr>
          <a:xfrm>
            <a:off x="1719135" y="4420175"/>
            <a:ext cx="585903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:= SORT(cards,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438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4424727" cy="1204800"/>
          </a:xfrm>
        </p:spPr>
        <p:txBody>
          <a:bodyPr/>
          <a:lstStyle/>
          <a:p>
            <a:r>
              <a:rPr lang="en-US" dirty="0"/>
              <a:t>Algorithm:</a:t>
            </a:r>
            <a:br>
              <a:rPr lang="en-US" dirty="0"/>
            </a:br>
            <a:r>
              <a:rPr lang="en-US" dirty="0"/>
              <a:t>Sort (merging)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574782" cy="598799"/>
          </a:xfrm>
        </p:spPr>
        <p:txBody>
          <a:bodyPr>
            <a:normAutofit fontScale="77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I have not failed. I’ve just found 10,000 ways that won’t work.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5C3B8F-C252-8A47-BEAF-C32D8C702C03}"/>
              </a:ext>
            </a:extLst>
          </p:cNvPr>
          <p:cNvGrpSpPr/>
          <p:nvPr/>
        </p:nvGrpSpPr>
        <p:grpSpPr>
          <a:xfrm>
            <a:off x="915227" y="3174150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F17A5D-0A1A-234B-8F37-AFD3DAC7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DFEE3E-7BA5-1940-A8B0-84F1EBB66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D001A-65AA-5F4F-AAFE-9B5F269E5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B2DACF-410A-7B42-81CC-A20731AAD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705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Sort (merging):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fontScale="92500" lnSpcReduction="10000"/>
          </a:bodyPr>
          <a:lstStyle/>
          <a:p>
            <a:r>
              <a:rPr lang="en-US" dirty="0"/>
              <a:t>Our working dataset is a full deck of playing cards</a:t>
            </a:r>
          </a:p>
          <a:p>
            <a:r>
              <a:rPr lang="en-US" dirty="0"/>
              <a:t>Each card is a “record”</a:t>
            </a:r>
          </a:p>
          <a:p>
            <a:r>
              <a:rPr lang="en-US" dirty="0"/>
              <a:t>Value of the card is important; suit is unimportant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This time, knowing your node number is important</a:t>
            </a:r>
          </a:p>
          <a:p>
            <a:pPr marL="365760">
              <a:spcBef>
                <a:spcPts val="400"/>
              </a:spcBef>
            </a:pPr>
            <a:r>
              <a:rPr lang="en-US" dirty="0"/>
              <a:t>The result will be a </a:t>
            </a:r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 ascending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 sort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411CA2-90CE-A24B-96B3-38E6CB366394}"/>
              </a:ext>
            </a:extLst>
          </p:cNvPr>
          <p:cNvGrpSpPr/>
          <p:nvPr/>
        </p:nvGrpSpPr>
        <p:grpSpPr>
          <a:xfrm>
            <a:off x="1595419" y="2679326"/>
            <a:ext cx="3497232" cy="362176"/>
            <a:chOff x="1595419" y="2571750"/>
            <a:chExt cx="3497232" cy="3621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2DFDBB-6087-ED43-8190-EF4BDE16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419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6458F4-37C8-8844-8834-09BAD712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880" y="2571750"/>
              <a:ext cx="259193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029AF6-2357-5F46-AAD1-3A8C9DAE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493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07F4B10-5626-A043-A776-DC1AC3CE9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8313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36B728-4E27-404E-9ACB-0C1640E12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8574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CEA16F5-4C14-8D44-99AD-DF1E38E5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8993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A6B5BEF-D0C0-5F49-8854-D009AB44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9012" y="2571750"/>
              <a:ext cx="259193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F6067DD-5548-6849-A703-7709079A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90285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A387C53-2F3A-CA43-B046-3B4A06FA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56744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D04EB42-C87A-D04F-B1AD-18903898A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28056" y="2571750"/>
              <a:ext cx="259193" cy="3621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6978D81-0D93-C348-BD54-EC568C03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9863" y="2571750"/>
              <a:ext cx="259193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69736BE-CD62-5A4A-99FD-C06BBBDC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65779" y="2571750"/>
              <a:ext cx="258041" cy="3605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9207F26-32A5-C145-AF8F-D8AEBE6FF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33458" y="2571750"/>
              <a:ext cx="259193" cy="3621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061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294959" cy="941400"/>
          </a:xfrm>
        </p:spPr>
        <p:txBody>
          <a:bodyPr/>
          <a:lstStyle/>
          <a:p>
            <a:r>
              <a:rPr lang="en-US" dirty="0"/>
              <a:t>Distributed Sort (merging):</a:t>
            </a:r>
            <a:br>
              <a:rPr lang="en-US" dirty="0"/>
            </a:br>
            <a:r>
              <a:rPr lang="en-US" dirty="0"/>
              <a:t>Preparation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Students will be forming three stacks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Input Stack (face-up)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Transfer Stack (face-up)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Output Stack (face-down)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Distribute the cards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Each student sorts their cards in ascending order, leaving cards face-up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becomes their Input Stack</a:t>
            </a:r>
          </a:p>
        </p:txBody>
      </p:sp>
    </p:spTree>
    <p:extLst>
      <p:ext uri="{BB962C8B-B14F-4D97-AF65-F5344CB8AC3E}">
        <p14:creationId xmlns:p14="http://schemas.microsoft.com/office/powerpoint/2010/main" val="26793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963" y="445025"/>
            <a:ext cx="4946401" cy="941400"/>
          </a:xfrm>
        </p:spPr>
        <p:txBody>
          <a:bodyPr/>
          <a:lstStyle/>
          <a:p>
            <a:r>
              <a:rPr lang="en-US" dirty="0"/>
              <a:t>Distributed Sort (merging):</a:t>
            </a:r>
            <a:br>
              <a:rPr lang="en-US" dirty="0"/>
            </a:br>
            <a:r>
              <a:rPr lang="en-US" dirty="0"/>
              <a:t>Compare &amp; Exchange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1966" y="1565836"/>
            <a:ext cx="4705281" cy="3424518"/>
          </a:xfrm>
        </p:spPr>
        <p:txBody>
          <a:bodyPr lIns="91440">
            <a:normAutofit fontScale="70000" lnSpcReduction="20000"/>
          </a:bodyPr>
          <a:lstStyle/>
          <a:p>
            <a:pPr marL="4826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Everyone selects lowest card from two of their stacks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MIN(Input, Transfer)</a:t>
            </a:r>
          </a:p>
          <a:p>
            <a:pPr marL="4826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Lowest node compares selected card with all higher nodes’ selected cards</a:t>
            </a:r>
          </a:p>
          <a:p>
            <a:pPr marL="848360" lvl="1" indent="-342900">
              <a:spcBef>
                <a:spcPts val="600"/>
              </a:spcBef>
              <a:buSzPct val="95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If lowest node’s card is not lowest in value of all selected cards:</a:t>
            </a:r>
          </a:p>
          <a:p>
            <a:pPr marL="1214120" lvl="2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Exchange selected cards with next-highest node’s card that is lower in value</a:t>
            </a:r>
          </a:p>
          <a:p>
            <a:pPr marL="1214120" lvl="2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Next-highest node performs insertion sort with received card onto Transfer Stack</a:t>
            </a:r>
          </a:p>
          <a:p>
            <a:pPr marL="848360" lvl="1" indent="-342900">
              <a:spcBef>
                <a:spcPts val="600"/>
              </a:spcBef>
              <a:buSzPct val="95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Lowest node puts selected card face-down on Output Stack</a:t>
            </a:r>
          </a:p>
          <a:p>
            <a:pPr marL="848360" lvl="1" indent="-342900">
              <a:spcBef>
                <a:spcPts val="600"/>
              </a:spcBef>
              <a:buSzPct val="95000"/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Once lowest node runs out of cards, that node is done with this step</a:t>
            </a:r>
          </a:p>
          <a:p>
            <a:pPr marL="391160" indent="-3429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Repeat from (4) until last node is reached</a:t>
            </a:r>
          </a:p>
          <a:p>
            <a:pPr marL="391160" indent="-3429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Last node only has to declare Transfer Stack is now Output Stack</a:t>
            </a:r>
          </a:p>
          <a:p>
            <a:pPr marL="391160" indent="-3429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Everyone else flips their Output Stacks over</a:t>
            </a:r>
          </a:p>
        </p:txBody>
      </p:sp>
    </p:spTree>
    <p:extLst>
      <p:ext uri="{BB962C8B-B14F-4D97-AF65-F5344CB8AC3E}">
        <p14:creationId xmlns:p14="http://schemas.microsoft.com/office/powerpoint/2010/main" val="38180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8" y="2571750"/>
            <a:ext cx="3626051" cy="1204800"/>
          </a:xfrm>
        </p:spPr>
        <p:txBody>
          <a:bodyPr/>
          <a:lstStyle/>
          <a:p>
            <a:r>
              <a:rPr lang="en-US" dirty="0"/>
              <a:t>Problem(s)</a:t>
            </a:r>
            <a:br>
              <a:rPr lang="en-US" dirty="0"/>
            </a:br>
            <a:r>
              <a:rPr lang="en-US" dirty="0"/>
              <a:t>with Big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333060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A computer lets you make more mistakes faster than any invention in human history -- with the possible exceptions of handguns and tequila.</a:t>
            </a:r>
          </a:p>
        </p:txBody>
      </p:sp>
    </p:spTree>
    <p:extLst>
      <p:ext uri="{BB962C8B-B14F-4D97-AF65-F5344CB8AC3E}">
        <p14:creationId xmlns:p14="http://schemas.microsoft.com/office/powerpoint/2010/main" val="5077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420465" cy="941400"/>
          </a:xfrm>
        </p:spPr>
        <p:txBody>
          <a:bodyPr/>
          <a:lstStyle/>
          <a:p>
            <a:r>
              <a:rPr lang="en-US" dirty="0"/>
              <a:t>Distributed Sort (merging):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fontScale="77500" lnSpcReduction="20000"/>
          </a:bodyPr>
          <a:lstStyle/>
          <a:p>
            <a:r>
              <a:rPr lang="en-US" dirty="0"/>
              <a:t>Cards are now globally ordered</a:t>
            </a:r>
          </a:p>
          <a:p>
            <a:pPr>
              <a:spcBef>
                <a:spcPts val="600"/>
              </a:spcBef>
            </a:pPr>
            <a:r>
              <a:rPr lang="en-US" dirty="0"/>
              <a:t>This is a stable sort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Assuming that initial local sort of Input Stack was stable</a:t>
            </a:r>
          </a:p>
          <a:p>
            <a:pPr>
              <a:spcBef>
                <a:spcPts val="600"/>
              </a:spcBef>
            </a:pPr>
            <a:r>
              <a:rPr lang="en-US" dirty="0"/>
              <a:t>Data skew can still be an issue but is not as bad</a:t>
            </a:r>
          </a:p>
          <a:p>
            <a:pPr>
              <a:spcBef>
                <a:spcPts val="600"/>
              </a:spcBef>
            </a:pPr>
            <a:r>
              <a:rPr lang="en-US" dirty="0"/>
              <a:t>Sort speeds up slightly as nodes complete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Fewer comparisons required</a:t>
            </a:r>
          </a:p>
          <a:p>
            <a:pPr>
              <a:spcBef>
                <a:spcPts val="600"/>
              </a:spcBef>
            </a:pPr>
            <a:r>
              <a:rPr lang="en-US" dirty="0"/>
              <a:t>Works with any data type, as long as it can be compared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Even works with multi-field comparisons</a:t>
            </a:r>
          </a:p>
          <a:p>
            <a:pPr>
              <a:spcBef>
                <a:spcPts val="600"/>
              </a:spcBef>
            </a:pPr>
            <a:r>
              <a:rPr lang="en-US" dirty="0"/>
              <a:t>Global knowledge of data (such as min/max) not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1D24D-5E3C-B740-BC4E-413E8BE1E4D2}"/>
              </a:ext>
            </a:extLst>
          </p:cNvPr>
          <p:cNvSpPr txBox="1"/>
          <p:nvPr/>
        </p:nvSpPr>
        <p:spPr>
          <a:xfrm>
            <a:off x="1065901" y="4327551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697D7-8BE3-7C4D-99E6-B8B70C897535}"/>
              </a:ext>
            </a:extLst>
          </p:cNvPr>
          <p:cNvSpPr txBox="1"/>
          <p:nvPr/>
        </p:nvSpPr>
        <p:spPr>
          <a:xfrm>
            <a:off x="1719135" y="4327551"/>
            <a:ext cx="585903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:= SORT(cards,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299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4424727" cy="1204800"/>
          </a:xfrm>
        </p:spPr>
        <p:txBody>
          <a:bodyPr/>
          <a:lstStyle/>
          <a:p>
            <a:r>
              <a:rPr lang="en-US" dirty="0"/>
              <a:t>Algorithm:</a:t>
            </a:r>
            <a:br>
              <a:rPr lang="en-US" dirty="0"/>
            </a:br>
            <a:r>
              <a:rPr lang="en-US" dirty="0"/>
              <a:t>Aggregations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574782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People who smile while they are alone used to be called insane until we invented smartphones and social media.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72AE1-4D6C-A743-A707-96F8FE2B5D54}"/>
              </a:ext>
            </a:extLst>
          </p:cNvPr>
          <p:cNvGrpSpPr/>
          <p:nvPr/>
        </p:nvGrpSpPr>
        <p:grpSpPr>
          <a:xfrm>
            <a:off x="915227" y="3174150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95CB99-4F18-884A-893A-1B6902CA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BF8C6C-EB3D-D54D-8E93-19F475A2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1CCB0-A45B-8A48-B423-9C38DFA2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FA6D2B-EB6E-FE40-A581-D69253E70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991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348747" cy="941400"/>
          </a:xfrm>
        </p:spPr>
        <p:txBody>
          <a:bodyPr/>
          <a:lstStyle/>
          <a:p>
            <a:r>
              <a:rPr lang="en-US" dirty="0"/>
              <a:t>Distributed Aggregations: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5253124" cy="3175690"/>
          </a:xfrm>
        </p:spPr>
        <p:txBody>
          <a:bodyPr lIns="91440">
            <a:normAutofit fontScale="92500" lnSpcReduction="20000"/>
          </a:bodyPr>
          <a:lstStyle/>
          <a:p>
            <a:r>
              <a:rPr lang="en-US" dirty="0"/>
              <a:t>Our working dataset is a partial deck of playing cards</a:t>
            </a:r>
          </a:p>
          <a:p>
            <a:r>
              <a:rPr lang="en-US" dirty="0"/>
              <a:t>Each card is a “record”</a:t>
            </a:r>
          </a:p>
          <a:p>
            <a:r>
              <a:rPr lang="en-US" dirty="0"/>
              <a:t>Value of the card is important; suit is used, but not for value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Not needed for this exercise, but this is practice</a:t>
            </a:r>
          </a:p>
          <a:p>
            <a:pPr marL="365760">
              <a:spcBef>
                <a:spcPts val="400"/>
              </a:spcBef>
            </a:pPr>
            <a:r>
              <a:rPr lang="en-US" dirty="0"/>
              <a:t>Task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Count the number of cards in each suit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2AC4D-CC37-A042-BD04-8C275B8DB703}"/>
              </a:ext>
            </a:extLst>
          </p:cNvPr>
          <p:cNvGrpSpPr/>
          <p:nvPr/>
        </p:nvGrpSpPr>
        <p:grpSpPr>
          <a:xfrm>
            <a:off x="1601396" y="2870572"/>
            <a:ext cx="3397919" cy="332484"/>
            <a:chOff x="1601396" y="2595654"/>
            <a:chExt cx="3397919" cy="3324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F4A167-BA43-7347-B936-E1ECFD82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396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FA2CA1-AE12-C940-A05F-EF209CFDE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1857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41FAE7-103E-A24E-BC3C-1A322C13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2318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78AECB-1B6B-B041-886F-1F92C16C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9770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DA1EE4-A800-644C-9B27-F88DE329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0379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076241-22CA-8844-A1C3-322CC7EB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707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310BF5-E017-C841-B4AA-903591B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8292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37C6BB-1F2F-BD4E-A9AE-DEF88AFB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901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70EBFE-D293-A345-8DB7-ED6B4642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1628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6515C1-9010-C84C-9981-8F3B8759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814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3930313-E165-4B48-AC1A-7E74F6B9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39625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F9CA30-7681-FF4A-B870-5BAA35E2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01857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17D4B4-B0EE-E74C-8428-01556CFC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61371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521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Aggregations: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will be forming four stacks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One for each suit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Distribute the cards (data records) face-down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Each student: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Turn over top-most card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Add card to corresponding suit stack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Repeat until all cards processed</a:t>
            </a:r>
          </a:p>
          <a:p>
            <a:pPr marL="484632" indent="-342900"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Teacher polls each student and updates key/value table</a:t>
            </a:r>
          </a:p>
          <a:p>
            <a:pPr marL="85039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Key = Suit</a:t>
            </a:r>
          </a:p>
          <a:p>
            <a:pPr marL="85039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Value = Running summation</a:t>
            </a:r>
          </a:p>
        </p:txBody>
      </p:sp>
    </p:spTree>
    <p:extLst>
      <p:ext uri="{BB962C8B-B14F-4D97-AF65-F5344CB8AC3E}">
        <p14:creationId xmlns:p14="http://schemas.microsoft.com/office/powerpoint/2010/main" val="27339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Aggregations: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1966" y="1659274"/>
            <a:ext cx="4946400" cy="3349007"/>
          </a:xfrm>
        </p:spPr>
        <p:txBody>
          <a:bodyPr lIns="91440">
            <a:normAutofit fontScale="70000" lnSpcReduction="20000"/>
          </a:bodyPr>
          <a:lstStyle/>
          <a:p>
            <a:r>
              <a:rPr lang="en-US" dirty="0"/>
              <a:t>Grouping key can be anything, not just a single value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Multiple values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Results from computations</a:t>
            </a:r>
          </a:p>
          <a:p>
            <a:pPr>
              <a:spcBef>
                <a:spcPts val="400"/>
              </a:spcBef>
            </a:pPr>
            <a:r>
              <a:rPr lang="en-US" dirty="0"/>
              <a:t>Aggregation function can be something other than count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Averages computed by calculating local sums and counts then combining results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Can perform multiple aggregations at once</a:t>
            </a:r>
          </a:p>
          <a:p>
            <a:pPr>
              <a:spcBef>
                <a:spcPts val="400"/>
              </a:spcBef>
            </a:pPr>
            <a:r>
              <a:rPr lang="en-US" dirty="0"/>
              <a:t>Big Data considerations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Gathering results is a choke point if key cardinality is high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Collected results may need to be persisted to disk instead of processed in memory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Append local results to a file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Sort file by key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Merge records with same key, applying aggregation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97824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Aggregations: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C7929-BD4D-574F-88EB-9E492215685C}"/>
              </a:ext>
            </a:extLst>
          </p:cNvPr>
          <p:cNvSpPr txBox="1"/>
          <p:nvPr/>
        </p:nvSpPr>
        <p:spPr>
          <a:xfrm>
            <a:off x="4121966" y="1772599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7B4F-0367-5148-AFBE-3A667BF3387F}"/>
              </a:ext>
            </a:extLst>
          </p:cNvPr>
          <p:cNvSpPr txBox="1"/>
          <p:nvPr/>
        </p:nvSpPr>
        <p:spPr>
          <a:xfrm>
            <a:off x="4775200" y="1772599"/>
            <a:ext cx="4078041" cy="24587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:= TABLE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(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cards,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suit,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UNSIGNED1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COUNT(GROUP)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suit,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MERGE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26741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9" y="2571750"/>
            <a:ext cx="4424727" cy="1204800"/>
          </a:xfrm>
        </p:spPr>
        <p:txBody>
          <a:bodyPr/>
          <a:lstStyle/>
          <a:p>
            <a:r>
              <a:rPr lang="en-US" dirty="0"/>
              <a:t>Algorithm:</a:t>
            </a:r>
            <a:br>
              <a:rPr lang="en-US" dirty="0"/>
            </a:br>
            <a:r>
              <a:rPr lang="en-US" dirty="0"/>
              <a:t>Joining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69" y="3720649"/>
            <a:ext cx="3516671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Computers are good at following instructions but not at reading your mind.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FEA928-F951-6348-A505-01A3BF19D100}"/>
              </a:ext>
            </a:extLst>
          </p:cNvPr>
          <p:cNvGrpSpPr/>
          <p:nvPr/>
        </p:nvGrpSpPr>
        <p:grpSpPr>
          <a:xfrm>
            <a:off x="956604" y="2378495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B0F9A-8A9C-AC4F-99B5-D26D90E63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BFE384-7D32-344B-8974-97514DCC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9E5E61-3ED9-C842-BA3D-C368DE83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DA16D1-CD4C-EA4E-9588-C0AAA0159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BBFDAD-3025-D14D-A93C-6AC02F209E7D}"/>
              </a:ext>
            </a:extLst>
          </p:cNvPr>
          <p:cNvGrpSpPr/>
          <p:nvPr/>
        </p:nvGrpSpPr>
        <p:grpSpPr>
          <a:xfrm>
            <a:off x="956604" y="3404151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E87ED0-3151-AA48-8741-6BD6DE1F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83401A-C8CB-6A44-82FF-5A933B826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77A064-0D88-C547-8171-774C8A18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E58F30-DCC9-EC4C-A75D-3029F7F2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598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348747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386426"/>
            <a:ext cx="5348746" cy="3621856"/>
          </a:xfrm>
        </p:spPr>
        <p:txBody>
          <a:bodyPr lIns="91440">
            <a:normAutofit fontScale="62500" lnSpcReduction="20000"/>
          </a:bodyPr>
          <a:lstStyle/>
          <a:p>
            <a:r>
              <a:rPr lang="en-US" dirty="0"/>
              <a:t>Two datasets created from two partial decks of playing cards</a:t>
            </a:r>
          </a:p>
          <a:p>
            <a:r>
              <a:rPr lang="en-US" dirty="0"/>
              <a:t>Each card is an input “record”</a:t>
            </a:r>
          </a:p>
          <a:p>
            <a:r>
              <a:rPr lang="en-US" dirty="0"/>
              <a:t>Value of the card is important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Unlike previous scenarios, suit is also important, and each suit has a numeric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This time, knowing your node number is important</a:t>
            </a:r>
          </a:p>
          <a:p>
            <a:pPr marL="365760">
              <a:spcBef>
                <a:spcPts val="400"/>
              </a:spcBef>
            </a:pPr>
            <a:r>
              <a:rPr lang="en-US" dirty="0"/>
              <a:t>Task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Join two decks of cards on both suit and card values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Result will be a dataset where each record is comprised of two cards, matching both suit and value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BDF737-676B-ED4F-9CE6-31F875F3DAD9}"/>
              </a:ext>
            </a:extLst>
          </p:cNvPr>
          <p:cNvGrpSpPr/>
          <p:nvPr/>
        </p:nvGrpSpPr>
        <p:grpSpPr>
          <a:xfrm>
            <a:off x="1619324" y="2133473"/>
            <a:ext cx="3397919" cy="332484"/>
            <a:chOff x="1601396" y="2595654"/>
            <a:chExt cx="3397919" cy="3324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F4A167-BA43-7347-B936-E1ECFD82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396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FA2CA1-AE12-C940-A05F-EF209CFDE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1857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41FAE7-103E-A24E-BC3C-1A322C13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2318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78AECB-1B6B-B041-886F-1F92C16C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9770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DA1EE4-A800-644C-9B27-F88DE3297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60379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076241-22CA-8844-A1C3-322CC7EB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1707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310BF5-E017-C841-B4AA-903591B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8292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37C6BB-1F2F-BD4E-A9AE-DEF88AFB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901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70EBFE-D293-A345-8DB7-ED6B4642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1628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6515C1-9010-C84C-9981-8F3B8759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814" y="2595654"/>
              <a:ext cx="236887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3930313-E165-4B48-AC1A-7E74F6B9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39625" y="2595654"/>
              <a:ext cx="237944" cy="3310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F9CA30-7681-FF4A-B870-5BAA35E2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01857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17D4B4-B0EE-E74C-8428-01556CFC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61371" y="2595654"/>
              <a:ext cx="237944" cy="3324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40B9D-4AC5-4A40-913F-5DBA236C6729}"/>
              </a:ext>
            </a:extLst>
          </p:cNvPr>
          <p:cNvGrpSpPr/>
          <p:nvPr/>
        </p:nvGrpSpPr>
        <p:grpSpPr>
          <a:xfrm>
            <a:off x="1616423" y="2860881"/>
            <a:ext cx="3400711" cy="455484"/>
            <a:chOff x="1616423" y="3028222"/>
            <a:chExt cx="3400711" cy="4554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ABC20A-BFE3-CA49-A92A-093F8142086C}"/>
                </a:ext>
              </a:extLst>
            </p:cNvPr>
            <p:cNvGrpSpPr/>
            <p:nvPr/>
          </p:nvGrpSpPr>
          <p:grpSpPr>
            <a:xfrm>
              <a:off x="1616423" y="3028222"/>
              <a:ext cx="713147" cy="450694"/>
              <a:chOff x="1616423" y="3015659"/>
              <a:chExt cx="713147" cy="45069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EB3F7D1-4F61-E24B-9C01-9256DFCB5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16423" y="3015659"/>
                <a:ext cx="323575" cy="4506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85C9B4-E87A-A948-B5EB-5FD08C023B4F}"/>
                  </a:ext>
                </a:extLst>
              </p:cNvPr>
              <p:cNvSpPr txBox="1"/>
              <p:nvPr/>
            </p:nvSpPr>
            <p:spPr>
              <a:xfrm>
                <a:off x="1881279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8A3AFF-B006-C842-8A25-06EE1125FCA6}"/>
                </a:ext>
              </a:extLst>
            </p:cNvPr>
            <p:cNvGrpSpPr/>
            <p:nvPr/>
          </p:nvGrpSpPr>
          <p:grpSpPr>
            <a:xfrm>
              <a:off x="2517662" y="3028222"/>
              <a:ext cx="713753" cy="455484"/>
              <a:chOff x="2517662" y="3015659"/>
              <a:chExt cx="713753" cy="45548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8A89D51-619B-4D4B-96DC-4CD472544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7662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AF9E89E-8BBC-1A47-8B49-F8D517AE3FA1}"/>
                  </a:ext>
                </a:extLst>
              </p:cNvPr>
              <p:cNvSpPr txBox="1"/>
              <p:nvPr/>
            </p:nvSpPr>
            <p:spPr>
              <a:xfrm>
                <a:off x="2783124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2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E36-C14F-3149-BA80-F262BF906D4C}"/>
                </a:ext>
              </a:extLst>
            </p:cNvPr>
            <p:cNvGrpSpPr/>
            <p:nvPr/>
          </p:nvGrpSpPr>
          <p:grpSpPr>
            <a:xfrm>
              <a:off x="3425033" y="3028222"/>
              <a:ext cx="723711" cy="453461"/>
              <a:chOff x="3425033" y="3015659"/>
              <a:chExt cx="723711" cy="453461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34AB370-16CF-194C-8EEF-47F208F8C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25033" y="3015659"/>
                <a:ext cx="324522" cy="453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1576C4-EF6A-7B4F-BA00-EEFB301E1783}"/>
                  </a:ext>
                </a:extLst>
              </p:cNvPr>
              <p:cNvSpPr txBox="1"/>
              <p:nvPr/>
            </p:nvSpPr>
            <p:spPr>
              <a:xfrm>
                <a:off x="3700453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3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E4665F-2D2E-0C44-AB0B-1F9731CEAE22}"/>
                </a:ext>
              </a:extLst>
            </p:cNvPr>
            <p:cNvGrpSpPr/>
            <p:nvPr/>
          </p:nvGrpSpPr>
          <p:grpSpPr>
            <a:xfrm>
              <a:off x="4308066" y="3028222"/>
              <a:ext cx="709068" cy="455484"/>
              <a:chOff x="4296114" y="3015659"/>
              <a:chExt cx="709068" cy="45548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E4345EB-0502-5E49-8623-19C0DE020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6114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0D4A42-070E-DC47-8E99-3448DEF61035}"/>
                  </a:ext>
                </a:extLst>
              </p:cNvPr>
              <p:cNvSpPr txBox="1"/>
              <p:nvPr/>
            </p:nvSpPr>
            <p:spPr>
              <a:xfrm>
                <a:off x="4556891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82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294959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Red Deck Sort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 lnSpcReduction="10000"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Perform ascending sort, calculating the sort value of each card as: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* 10 + </a:t>
            </a:r>
            <a:r>
              <a:rPr lang="en-US" dirty="0" err="1">
                <a:solidFill>
                  <a:schemeClr val="tx2"/>
                </a:solidFill>
              </a:rPr>
              <a:t>suitValue</a:t>
            </a:r>
            <a:endParaRPr lang="en-US" dirty="0">
              <a:solidFill>
                <a:schemeClr val="tx2"/>
              </a:solidFill>
            </a:endParaRPr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Flip stack over, so subsequent iteration begins at the end of the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D9DA-8B25-204B-ABB2-10CA7312663B}"/>
              </a:ext>
            </a:extLst>
          </p:cNvPr>
          <p:cNvGrpSpPr/>
          <p:nvPr/>
        </p:nvGrpSpPr>
        <p:grpSpPr>
          <a:xfrm>
            <a:off x="1568612" y="2837074"/>
            <a:ext cx="3400711" cy="455484"/>
            <a:chOff x="1616423" y="3028222"/>
            <a:chExt cx="3400711" cy="4554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1A9835-8249-264B-A9E9-664348E0D704}"/>
                </a:ext>
              </a:extLst>
            </p:cNvPr>
            <p:cNvGrpSpPr/>
            <p:nvPr/>
          </p:nvGrpSpPr>
          <p:grpSpPr>
            <a:xfrm>
              <a:off x="1616423" y="3028222"/>
              <a:ext cx="713147" cy="450694"/>
              <a:chOff x="1616423" y="3015659"/>
              <a:chExt cx="713147" cy="4506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3358A9-53B4-0047-B953-414C244BB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23" y="3015659"/>
                <a:ext cx="323575" cy="4506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F611C-319A-3841-9597-3AEE4CA8C621}"/>
                  </a:ext>
                </a:extLst>
              </p:cNvPr>
              <p:cNvSpPr txBox="1"/>
              <p:nvPr/>
            </p:nvSpPr>
            <p:spPr>
              <a:xfrm>
                <a:off x="1881279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C6C2C-EC83-5648-A20D-AD4EE103EC42}"/>
                </a:ext>
              </a:extLst>
            </p:cNvPr>
            <p:cNvGrpSpPr/>
            <p:nvPr/>
          </p:nvGrpSpPr>
          <p:grpSpPr>
            <a:xfrm>
              <a:off x="2517662" y="3028222"/>
              <a:ext cx="713753" cy="455484"/>
              <a:chOff x="2517662" y="3015659"/>
              <a:chExt cx="713753" cy="45548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7D84CBF-D8AC-4148-BF93-60860947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7662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9B9FC-2506-9B45-B751-F70010C50532}"/>
                  </a:ext>
                </a:extLst>
              </p:cNvPr>
              <p:cNvSpPr txBox="1"/>
              <p:nvPr/>
            </p:nvSpPr>
            <p:spPr>
              <a:xfrm>
                <a:off x="2783124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3AA83-76FA-BF48-9DED-62E8303DE8FD}"/>
                </a:ext>
              </a:extLst>
            </p:cNvPr>
            <p:cNvGrpSpPr/>
            <p:nvPr/>
          </p:nvGrpSpPr>
          <p:grpSpPr>
            <a:xfrm>
              <a:off x="3425033" y="3028222"/>
              <a:ext cx="723711" cy="453461"/>
              <a:chOff x="3425033" y="3015659"/>
              <a:chExt cx="723711" cy="45346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BD4826-CB01-B84D-8236-281E0574C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033" y="3015659"/>
                <a:ext cx="324522" cy="453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AC88B-084C-9C41-A591-70A1966AF98B}"/>
                  </a:ext>
                </a:extLst>
              </p:cNvPr>
              <p:cNvSpPr txBox="1"/>
              <p:nvPr/>
            </p:nvSpPr>
            <p:spPr>
              <a:xfrm>
                <a:off x="3700453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D90FF6-C1A9-B44A-B010-4AFEC02EC3DA}"/>
                </a:ext>
              </a:extLst>
            </p:cNvPr>
            <p:cNvGrpSpPr/>
            <p:nvPr/>
          </p:nvGrpSpPr>
          <p:grpSpPr>
            <a:xfrm>
              <a:off x="4308066" y="3028222"/>
              <a:ext cx="709068" cy="455484"/>
              <a:chOff x="4296114" y="3015659"/>
              <a:chExt cx="709068" cy="45548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4F0199-5A89-A148-8BB6-DFDF2E88B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114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56090-36CB-354E-811F-343DD81AD1F4}"/>
                  </a:ext>
                </a:extLst>
              </p:cNvPr>
              <p:cNvSpPr txBox="1"/>
              <p:nvPr/>
            </p:nvSpPr>
            <p:spPr>
              <a:xfrm>
                <a:off x="4556891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4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357EFD-3F68-A749-8281-9C9506C80D4E}"/>
              </a:ext>
            </a:extLst>
          </p:cNvPr>
          <p:cNvGrpSpPr/>
          <p:nvPr/>
        </p:nvGrpSpPr>
        <p:grpSpPr>
          <a:xfrm>
            <a:off x="1803588" y="3493231"/>
            <a:ext cx="3083350" cy="541441"/>
            <a:chOff x="1803588" y="3493231"/>
            <a:chExt cx="3083350" cy="5414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359CBED-FE81-594E-A854-AC9260A8F6C9}"/>
                </a:ext>
              </a:extLst>
            </p:cNvPr>
            <p:cNvGrpSpPr/>
            <p:nvPr/>
          </p:nvGrpSpPr>
          <p:grpSpPr>
            <a:xfrm>
              <a:off x="2866636" y="3493231"/>
              <a:ext cx="2020302" cy="541441"/>
              <a:chOff x="1983933" y="3563466"/>
              <a:chExt cx="2020302" cy="5414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9BE7BDF-E455-444C-A191-685BCD6CB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3933" y="3563466"/>
                <a:ext cx="387485" cy="5414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5B71CA-F89C-F145-A14B-E2DDE626FA39}"/>
                  </a:ext>
                </a:extLst>
              </p:cNvPr>
              <p:cNvSpPr txBox="1"/>
              <p:nvPr/>
            </p:nvSpPr>
            <p:spPr>
              <a:xfrm>
                <a:off x="2371418" y="3699405"/>
                <a:ext cx="16328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= (8 * 10) + 2 = 82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15732-1073-474D-ACC8-E728E38B42C5}"/>
                </a:ext>
              </a:extLst>
            </p:cNvPr>
            <p:cNvSpPr txBox="1"/>
            <p:nvPr/>
          </p:nvSpPr>
          <p:spPr>
            <a:xfrm>
              <a:off x="1803588" y="3629170"/>
              <a:ext cx="103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0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474254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Red Deck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 startAt="3"/>
            </a:pPr>
            <a:r>
              <a:rPr lang="en-US" dirty="0"/>
              <a:t>Iterate through cards and separate them into stacks according to a hash formula: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* 10 + </a:t>
            </a:r>
            <a:r>
              <a:rPr lang="en-US" dirty="0" err="1">
                <a:solidFill>
                  <a:schemeClr val="tx2"/>
                </a:solidFill>
              </a:rPr>
              <a:t>suitValue</a:t>
            </a:r>
            <a:r>
              <a:rPr lang="en-US" dirty="0">
                <a:solidFill>
                  <a:schemeClr val="tx2"/>
                </a:solidFill>
              </a:rPr>
              <a:t>) % </a:t>
            </a:r>
            <a:r>
              <a:rPr lang="en-US" dirty="0" err="1">
                <a:solidFill>
                  <a:schemeClr val="tx2"/>
                </a:solidFill>
              </a:rPr>
              <a:t>numStudents</a:t>
            </a:r>
            <a:endParaRPr lang="en-US" dirty="0">
              <a:solidFill>
                <a:schemeClr val="tx2"/>
              </a:solidFill>
            </a:endParaRP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value determines destination node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Add cards face-up to their stacks</a:t>
            </a:r>
          </a:p>
          <a:p>
            <a:pPr marL="482600" indent="-342900">
              <a:buFont typeface="+mj-lt"/>
              <a:buAutoNum type="arabicPeriod" startAt="3"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D9DA-8B25-204B-ABB2-10CA7312663B}"/>
              </a:ext>
            </a:extLst>
          </p:cNvPr>
          <p:cNvGrpSpPr/>
          <p:nvPr/>
        </p:nvGrpSpPr>
        <p:grpSpPr>
          <a:xfrm>
            <a:off x="1568612" y="3524369"/>
            <a:ext cx="3400711" cy="455484"/>
            <a:chOff x="1616423" y="3028222"/>
            <a:chExt cx="3400711" cy="4554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1A9835-8249-264B-A9E9-664348E0D704}"/>
                </a:ext>
              </a:extLst>
            </p:cNvPr>
            <p:cNvGrpSpPr/>
            <p:nvPr/>
          </p:nvGrpSpPr>
          <p:grpSpPr>
            <a:xfrm>
              <a:off x="1616423" y="3028222"/>
              <a:ext cx="713147" cy="450694"/>
              <a:chOff x="1616423" y="3015659"/>
              <a:chExt cx="713147" cy="4506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3358A9-53B4-0047-B953-414C244BB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23" y="3015659"/>
                <a:ext cx="323575" cy="4506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F611C-319A-3841-9597-3AEE4CA8C621}"/>
                  </a:ext>
                </a:extLst>
              </p:cNvPr>
              <p:cNvSpPr txBox="1"/>
              <p:nvPr/>
            </p:nvSpPr>
            <p:spPr>
              <a:xfrm>
                <a:off x="1881279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C6C2C-EC83-5648-A20D-AD4EE103EC42}"/>
                </a:ext>
              </a:extLst>
            </p:cNvPr>
            <p:cNvGrpSpPr/>
            <p:nvPr/>
          </p:nvGrpSpPr>
          <p:grpSpPr>
            <a:xfrm>
              <a:off x="2517662" y="3028222"/>
              <a:ext cx="713753" cy="455484"/>
              <a:chOff x="2517662" y="3015659"/>
              <a:chExt cx="713753" cy="45548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7D84CBF-D8AC-4148-BF93-60860947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7662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9B9FC-2506-9B45-B751-F70010C50532}"/>
                  </a:ext>
                </a:extLst>
              </p:cNvPr>
              <p:cNvSpPr txBox="1"/>
              <p:nvPr/>
            </p:nvSpPr>
            <p:spPr>
              <a:xfrm>
                <a:off x="2783124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3AA83-76FA-BF48-9DED-62E8303DE8FD}"/>
                </a:ext>
              </a:extLst>
            </p:cNvPr>
            <p:cNvGrpSpPr/>
            <p:nvPr/>
          </p:nvGrpSpPr>
          <p:grpSpPr>
            <a:xfrm>
              <a:off x="3425033" y="3028222"/>
              <a:ext cx="723711" cy="453461"/>
              <a:chOff x="3425033" y="3015659"/>
              <a:chExt cx="723711" cy="45346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BD4826-CB01-B84D-8236-281E0574C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033" y="3015659"/>
                <a:ext cx="324522" cy="453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AC88B-084C-9C41-A591-70A1966AF98B}"/>
                  </a:ext>
                </a:extLst>
              </p:cNvPr>
              <p:cNvSpPr txBox="1"/>
              <p:nvPr/>
            </p:nvSpPr>
            <p:spPr>
              <a:xfrm>
                <a:off x="3700453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D90FF6-C1A9-B44A-B010-4AFEC02EC3DA}"/>
                </a:ext>
              </a:extLst>
            </p:cNvPr>
            <p:cNvGrpSpPr/>
            <p:nvPr/>
          </p:nvGrpSpPr>
          <p:grpSpPr>
            <a:xfrm>
              <a:off x="4308066" y="3028222"/>
              <a:ext cx="709068" cy="455484"/>
              <a:chOff x="4296114" y="3015659"/>
              <a:chExt cx="709068" cy="45548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4F0199-5A89-A148-8BB6-DFDF2E88B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114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56090-36CB-354E-811F-343DD81AD1F4}"/>
                  </a:ext>
                </a:extLst>
              </p:cNvPr>
              <p:cNvSpPr txBox="1"/>
              <p:nvPr/>
            </p:nvSpPr>
            <p:spPr>
              <a:xfrm>
                <a:off x="4556891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4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AECEB9-CFFE-1245-A690-52A41160CD2D}"/>
              </a:ext>
            </a:extLst>
          </p:cNvPr>
          <p:cNvGrpSpPr/>
          <p:nvPr/>
        </p:nvGrpSpPr>
        <p:grpSpPr>
          <a:xfrm>
            <a:off x="1461727" y="4182572"/>
            <a:ext cx="4453053" cy="541441"/>
            <a:chOff x="1461727" y="4182572"/>
            <a:chExt cx="4453053" cy="5414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37A6F1-970B-1843-AC88-A5D49843E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4775" y="4182572"/>
              <a:ext cx="387485" cy="5414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EA39F-85DF-AC48-A934-A2EB4D39DAFB}"/>
                </a:ext>
              </a:extLst>
            </p:cNvPr>
            <p:cNvSpPr txBox="1"/>
            <p:nvPr/>
          </p:nvSpPr>
          <p:spPr>
            <a:xfrm>
              <a:off x="2912260" y="4318511"/>
              <a:ext cx="3002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= ((8 * 10) + 2) % 5 = 82 % 5 =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1C1D51-3109-034F-8846-2BBCA14D230B}"/>
                </a:ext>
              </a:extLst>
            </p:cNvPr>
            <p:cNvSpPr txBox="1"/>
            <p:nvPr/>
          </p:nvSpPr>
          <p:spPr>
            <a:xfrm>
              <a:off x="1461727" y="4318511"/>
              <a:ext cx="103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0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“Big Data”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lnSpcReduction="10000"/>
          </a:bodyPr>
          <a:lstStyle/>
          <a:p>
            <a:r>
              <a:rPr lang="en-US" dirty="0"/>
              <a:t>Classical Definition of Big Data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Three, four, or five “V” words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Volume, Velocity, Variety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Value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Veracity</a:t>
            </a:r>
          </a:p>
          <a:p>
            <a:pPr>
              <a:spcBef>
                <a:spcPts val="400"/>
              </a:spcBef>
            </a:pPr>
            <a:r>
              <a:rPr lang="en-US" dirty="0"/>
              <a:t>Practical Definitions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It won’t fit into memory or storage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It takes too long to process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For some definition of “process”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EC7930-A42C-1447-BBAC-35735889EDB9}"/>
              </a:ext>
            </a:extLst>
          </p:cNvPr>
          <p:cNvGrpSpPr/>
          <p:nvPr/>
        </p:nvGrpSpPr>
        <p:grpSpPr>
          <a:xfrm>
            <a:off x="4643420" y="2352917"/>
            <a:ext cx="1722190" cy="262873"/>
            <a:chOff x="4638824" y="2358893"/>
            <a:chExt cx="1722190" cy="262873"/>
          </a:xfrm>
        </p:grpSpPr>
        <p:grpSp>
          <p:nvGrpSpPr>
            <p:cNvPr id="7" name="Google Shape;2297;p73">
              <a:extLst>
                <a:ext uri="{FF2B5EF4-FFF2-40B4-BE49-F238E27FC236}">
                  <a16:creationId xmlns:a16="http://schemas.microsoft.com/office/drawing/2014/main" id="{C0050B69-09C2-3946-B0FB-9AE96C21F957}"/>
                </a:ext>
              </a:extLst>
            </p:cNvPr>
            <p:cNvGrpSpPr/>
            <p:nvPr/>
          </p:nvGrpSpPr>
          <p:grpSpPr>
            <a:xfrm flipH="1">
              <a:off x="4638824" y="2385941"/>
              <a:ext cx="1722190" cy="208784"/>
              <a:chOff x="6380814" y="3733725"/>
              <a:chExt cx="2521411" cy="351310"/>
            </a:xfrm>
          </p:grpSpPr>
          <p:sp>
            <p:nvSpPr>
              <p:cNvPr id="8" name="Google Shape;2298;p73">
                <a:extLst>
                  <a:ext uri="{FF2B5EF4-FFF2-40B4-BE49-F238E27FC236}">
                    <a16:creationId xmlns:a16="http://schemas.microsoft.com/office/drawing/2014/main" id="{E8F634A0-E2FD-5C4E-8C24-0D533F6C33E1}"/>
                  </a:ext>
                </a:extLst>
              </p:cNvPr>
              <p:cNvSpPr/>
              <p:nvPr/>
            </p:nvSpPr>
            <p:spPr>
              <a:xfrm>
                <a:off x="6380814" y="3733735"/>
                <a:ext cx="1836507" cy="351300"/>
              </a:xfrm>
              <a:prstGeom prst="homePlat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99;p73">
                <a:extLst>
                  <a:ext uri="{FF2B5EF4-FFF2-40B4-BE49-F238E27FC236}">
                    <a16:creationId xmlns:a16="http://schemas.microsoft.com/office/drawing/2014/main" id="{6947F4D2-2F32-AF4E-A595-89CC2FB6FAED}"/>
                  </a:ext>
                </a:extLst>
              </p:cNvPr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300;p73">
                <a:extLst>
                  <a:ext uri="{FF2B5EF4-FFF2-40B4-BE49-F238E27FC236}">
                    <a16:creationId xmlns:a16="http://schemas.microsoft.com/office/drawing/2014/main" id="{51176343-5C28-3347-976E-6662F100D8E3}"/>
                  </a:ext>
                </a:extLst>
              </p:cNvPr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301;p73">
                <a:extLst>
                  <a:ext uri="{FF2B5EF4-FFF2-40B4-BE49-F238E27FC236}">
                    <a16:creationId xmlns:a16="http://schemas.microsoft.com/office/drawing/2014/main" id="{724858F5-207E-CF42-831F-0EC398390819}"/>
                  </a:ext>
                </a:extLst>
              </p:cNvPr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80851-18B8-6C49-9DB0-2105DE138F73}"/>
                </a:ext>
              </a:extLst>
            </p:cNvPr>
            <p:cNvSpPr txBox="1"/>
            <p:nvPr/>
          </p:nvSpPr>
          <p:spPr>
            <a:xfrm>
              <a:off x="5106630" y="2358893"/>
              <a:ext cx="1254383" cy="2628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000" i="1" dirty="0">
                  <a:solidFill>
                    <a:schemeClr val="bg1">
                      <a:lumMod val="85000"/>
                    </a:schemeClr>
                  </a:solidFill>
                </a:rPr>
                <a:t>Common 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1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474254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Red Deck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 startAt="4"/>
            </a:pPr>
            <a:r>
              <a:rPr lang="en-US" dirty="0"/>
              <a:t>Recipients of card stacks should arrange them in a vertical row: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89FFDC-5E36-CE42-BEC4-C1C7B9965C12}"/>
              </a:ext>
            </a:extLst>
          </p:cNvPr>
          <p:cNvGrpSpPr/>
          <p:nvPr/>
        </p:nvGrpSpPr>
        <p:grpSpPr>
          <a:xfrm>
            <a:off x="2228462" y="2498171"/>
            <a:ext cx="553683" cy="732844"/>
            <a:chOff x="1920092" y="2453909"/>
            <a:chExt cx="553683" cy="73284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560CD6-2F0C-0242-B419-4CB57B9C9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092" y="2453909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A964CF8-A18D-D34B-A0A0-9F6C3D6B8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995" y="2477813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000FCB3-B443-D84A-9647-3DEDBBDE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898" y="2501717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C24BB5A-7FDB-D148-A290-799462CC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801" y="2525621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0A73BF5-F878-004A-9E2D-2779BB17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704" y="2549525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3B40780-80A7-5546-872A-2D38DB2381B1}"/>
              </a:ext>
            </a:extLst>
          </p:cNvPr>
          <p:cNvGrpSpPr/>
          <p:nvPr/>
        </p:nvGrpSpPr>
        <p:grpSpPr>
          <a:xfrm>
            <a:off x="2228462" y="4111229"/>
            <a:ext cx="553687" cy="735688"/>
            <a:chOff x="125046" y="837418"/>
            <a:chExt cx="553687" cy="73568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9803C5D-3801-624A-A87D-341D70AF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46" y="837418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491ADA6-EDFF-504D-BD60-95402832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950" y="86132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065FC7A-240C-DC46-8859-2DCE36AB3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854" y="885226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5CFC17E-CD7E-7144-B1AA-B20C95A54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58" y="909130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E4F577F-A589-1B4A-AF1A-C497448A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662" y="933034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DE0713-4222-F442-9CF4-5D51F1FA5DD6}"/>
              </a:ext>
            </a:extLst>
          </p:cNvPr>
          <p:cNvGrpSpPr/>
          <p:nvPr/>
        </p:nvGrpSpPr>
        <p:grpSpPr>
          <a:xfrm>
            <a:off x="2228462" y="3292348"/>
            <a:ext cx="553683" cy="733644"/>
            <a:chOff x="2230626" y="135694"/>
            <a:chExt cx="553683" cy="733644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2D8F3FC-1C79-F64A-A7D4-8BEA78F23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0626" y="135694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BE2BD68-529F-5A44-9CCD-BCDA7F42D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4529" y="159598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33F2F2-4339-274B-BA4E-50949261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8432" y="183502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DB54BE3-AFB3-FF4E-A8E9-6A78610F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2335" y="207406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B9950E4-C284-BB44-A403-DF6346D24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238" y="231310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325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294959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Blue Deck Sort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 lnSpcReduction="10000"/>
          </a:bodyPr>
          <a:lstStyle/>
          <a:p>
            <a:pPr marL="482600" indent="-342900">
              <a:buFont typeface="+mj-lt"/>
              <a:buAutoNum type="arabicPeriod" startAt="5"/>
            </a:pPr>
            <a:r>
              <a:rPr lang="en-US" dirty="0"/>
              <a:t>Perform ascending sort, calculating the sort value of each card as: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* 10 + </a:t>
            </a:r>
            <a:r>
              <a:rPr lang="en-US" dirty="0" err="1">
                <a:solidFill>
                  <a:schemeClr val="tx2"/>
                </a:solidFill>
              </a:rPr>
              <a:t>suitValue</a:t>
            </a:r>
            <a:endParaRPr lang="en-US" dirty="0">
              <a:solidFill>
                <a:schemeClr val="tx2"/>
              </a:solidFill>
            </a:endParaRPr>
          </a:p>
          <a:p>
            <a:pPr marL="482600" indent="-342900">
              <a:buFont typeface="+mj-lt"/>
              <a:buAutoNum type="arabicPeriod" startAt="5"/>
            </a:pPr>
            <a:endParaRPr lang="en-US" dirty="0"/>
          </a:p>
          <a:p>
            <a:pPr marL="482600" indent="-342900">
              <a:buFont typeface="+mj-lt"/>
              <a:buAutoNum type="arabicPeriod" startAt="5"/>
            </a:pPr>
            <a:endParaRPr lang="en-US" dirty="0"/>
          </a:p>
          <a:p>
            <a:pPr marL="482600" indent="-342900">
              <a:buFont typeface="+mj-lt"/>
              <a:buAutoNum type="arabicPeriod" startAt="5"/>
            </a:pPr>
            <a:endParaRPr lang="en-US" dirty="0"/>
          </a:p>
          <a:p>
            <a:pPr marL="482600" indent="-342900">
              <a:buFont typeface="+mj-lt"/>
              <a:buAutoNum type="arabicPeriod" startAt="5"/>
            </a:pPr>
            <a:endParaRPr lang="en-US" dirty="0"/>
          </a:p>
          <a:p>
            <a:pPr marL="482600" indent="-342900">
              <a:buFont typeface="+mj-lt"/>
              <a:buAutoNum type="arabicPeriod" startAt="5"/>
            </a:pPr>
            <a:endParaRPr lang="en-US" dirty="0"/>
          </a:p>
          <a:p>
            <a:pPr marL="482600" indent="-342900">
              <a:buFont typeface="+mj-lt"/>
              <a:buAutoNum type="arabicPeriod" startAt="5"/>
            </a:pPr>
            <a:r>
              <a:rPr lang="en-US" dirty="0"/>
              <a:t>Flip stack over, so subsequent iteration begins at the end of the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D9DA-8B25-204B-ABB2-10CA7312663B}"/>
              </a:ext>
            </a:extLst>
          </p:cNvPr>
          <p:cNvGrpSpPr/>
          <p:nvPr/>
        </p:nvGrpSpPr>
        <p:grpSpPr>
          <a:xfrm>
            <a:off x="1568612" y="2837074"/>
            <a:ext cx="3400711" cy="455484"/>
            <a:chOff x="1616423" y="3028222"/>
            <a:chExt cx="3400711" cy="4554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1A9835-8249-264B-A9E9-664348E0D704}"/>
                </a:ext>
              </a:extLst>
            </p:cNvPr>
            <p:cNvGrpSpPr/>
            <p:nvPr/>
          </p:nvGrpSpPr>
          <p:grpSpPr>
            <a:xfrm>
              <a:off x="1616423" y="3028222"/>
              <a:ext cx="713147" cy="450694"/>
              <a:chOff x="1616423" y="3015659"/>
              <a:chExt cx="713147" cy="4506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3358A9-53B4-0047-B953-414C244BB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23" y="3015659"/>
                <a:ext cx="323575" cy="4506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F611C-319A-3841-9597-3AEE4CA8C621}"/>
                  </a:ext>
                </a:extLst>
              </p:cNvPr>
              <p:cNvSpPr txBox="1"/>
              <p:nvPr/>
            </p:nvSpPr>
            <p:spPr>
              <a:xfrm>
                <a:off x="1881279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C6C2C-EC83-5648-A20D-AD4EE103EC42}"/>
                </a:ext>
              </a:extLst>
            </p:cNvPr>
            <p:cNvGrpSpPr/>
            <p:nvPr/>
          </p:nvGrpSpPr>
          <p:grpSpPr>
            <a:xfrm>
              <a:off x="2517662" y="3028222"/>
              <a:ext cx="713753" cy="455484"/>
              <a:chOff x="2517662" y="3015659"/>
              <a:chExt cx="713753" cy="45548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7D84CBF-D8AC-4148-BF93-60860947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7662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9B9FC-2506-9B45-B751-F70010C50532}"/>
                  </a:ext>
                </a:extLst>
              </p:cNvPr>
              <p:cNvSpPr txBox="1"/>
              <p:nvPr/>
            </p:nvSpPr>
            <p:spPr>
              <a:xfrm>
                <a:off x="2783124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3AA83-76FA-BF48-9DED-62E8303DE8FD}"/>
                </a:ext>
              </a:extLst>
            </p:cNvPr>
            <p:cNvGrpSpPr/>
            <p:nvPr/>
          </p:nvGrpSpPr>
          <p:grpSpPr>
            <a:xfrm>
              <a:off x="3425033" y="3028222"/>
              <a:ext cx="723711" cy="453461"/>
              <a:chOff x="3425033" y="3015659"/>
              <a:chExt cx="723711" cy="45346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BD4826-CB01-B84D-8236-281E0574C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033" y="3015659"/>
                <a:ext cx="324522" cy="453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AC88B-084C-9C41-A591-70A1966AF98B}"/>
                  </a:ext>
                </a:extLst>
              </p:cNvPr>
              <p:cNvSpPr txBox="1"/>
              <p:nvPr/>
            </p:nvSpPr>
            <p:spPr>
              <a:xfrm>
                <a:off x="3700453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D90FF6-C1A9-B44A-B010-4AFEC02EC3DA}"/>
                </a:ext>
              </a:extLst>
            </p:cNvPr>
            <p:cNvGrpSpPr/>
            <p:nvPr/>
          </p:nvGrpSpPr>
          <p:grpSpPr>
            <a:xfrm>
              <a:off x="4308066" y="3028222"/>
              <a:ext cx="709068" cy="455484"/>
              <a:chOff x="4296114" y="3015659"/>
              <a:chExt cx="709068" cy="45548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4F0199-5A89-A148-8BB6-DFDF2E88B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114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56090-36CB-354E-811F-343DD81AD1F4}"/>
                  </a:ext>
                </a:extLst>
              </p:cNvPr>
              <p:cNvSpPr txBox="1"/>
              <p:nvPr/>
            </p:nvSpPr>
            <p:spPr>
              <a:xfrm>
                <a:off x="4556891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4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3EF01E-4859-934D-933A-26FDE4E2E6CA}"/>
              </a:ext>
            </a:extLst>
          </p:cNvPr>
          <p:cNvGrpSpPr/>
          <p:nvPr/>
        </p:nvGrpSpPr>
        <p:grpSpPr>
          <a:xfrm>
            <a:off x="1803588" y="3495277"/>
            <a:ext cx="3083350" cy="637228"/>
            <a:chOff x="1803588" y="3495277"/>
            <a:chExt cx="3083350" cy="6372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5B71CA-F89C-F145-A14B-E2DDE626FA39}"/>
                </a:ext>
              </a:extLst>
            </p:cNvPr>
            <p:cNvSpPr txBox="1"/>
            <p:nvPr/>
          </p:nvSpPr>
          <p:spPr>
            <a:xfrm>
              <a:off x="3254121" y="3629170"/>
              <a:ext cx="1632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= (8 * 10) + 2 = 82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15732-1073-474D-ACC8-E728E38B42C5}"/>
                </a:ext>
              </a:extLst>
            </p:cNvPr>
            <p:cNvSpPr txBox="1"/>
            <p:nvPr/>
          </p:nvSpPr>
          <p:spPr>
            <a:xfrm>
              <a:off x="1803588" y="3629170"/>
              <a:ext cx="103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Example: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07B8AA-70B1-5A40-8D1C-783FB919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6756" y="3495277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011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599760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Blue Deck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4946400" cy="3187643"/>
          </a:xfrm>
        </p:spPr>
        <p:txBody>
          <a:bodyPr lIns="91440">
            <a:normAutofit/>
          </a:bodyPr>
          <a:lstStyle/>
          <a:p>
            <a:pPr marL="482600" indent="-342900">
              <a:buFont typeface="+mj-lt"/>
              <a:buAutoNum type="arabicPeriod" startAt="7"/>
            </a:pPr>
            <a:r>
              <a:rPr lang="en-US" dirty="0"/>
              <a:t>Iterate through cards and separate them into stacks according to a hash formula: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cardValue</a:t>
            </a:r>
            <a:r>
              <a:rPr lang="en-US" dirty="0">
                <a:solidFill>
                  <a:schemeClr val="tx2"/>
                </a:solidFill>
              </a:rPr>
              <a:t> * 10 + </a:t>
            </a:r>
            <a:r>
              <a:rPr lang="en-US" dirty="0" err="1">
                <a:solidFill>
                  <a:schemeClr val="tx2"/>
                </a:solidFill>
              </a:rPr>
              <a:t>suitValue</a:t>
            </a:r>
            <a:r>
              <a:rPr lang="en-US" dirty="0">
                <a:solidFill>
                  <a:schemeClr val="tx2"/>
                </a:solidFill>
              </a:rPr>
              <a:t>) % </a:t>
            </a:r>
            <a:r>
              <a:rPr lang="en-US" dirty="0" err="1">
                <a:solidFill>
                  <a:schemeClr val="tx2"/>
                </a:solidFill>
              </a:rPr>
              <a:t>numStudents</a:t>
            </a:r>
            <a:endParaRPr lang="en-US" dirty="0">
              <a:solidFill>
                <a:schemeClr val="tx2"/>
              </a:solidFill>
            </a:endParaRP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value determines destination node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Add cards face-up to their stacks</a:t>
            </a:r>
          </a:p>
          <a:p>
            <a:pPr marL="482600" indent="-342900">
              <a:buFont typeface="+mj-lt"/>
              <a:buAutoNum type="arabicPeriod" startAt="7"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D9DA-8B25-204B-ABB2-10CA7312663B}"/>
              </a:ext>
            </a:extLst>
          </p:cNvPr>
          <p:cNvGrpSpPr/>
          <p:nvPr/>
        </p:nvGrpSpPr>
        <p:grpSpPr>
          <a:xfrm>
            <a:off x="1568612" y="3524369"/>
            <a:ext cx="3400711" cy="455484"/>
            <a:chOff x="1616423" y="3028222"/>
            <a:chExt cx="3400711" cy="4554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1A9835-8249-264B-A9E9-664348E0D704}"/>
                </a:ext>
              </a:extLst>
            </p:cNvPr>
            <p:cNvGrpSpPr/>
            <p:nvPr/>
          </p:nvGrpSpPr>
          <p:grpSpPr>
            <a:xfrm>
              <a:off x="1616423" y="3028222"/>
              <a:ext cx="713147" cy="450694"/>
              <a:chOff x="1616423" y="3015659"/>
              <a:chExt cx="713147" cy="4506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3358A9-53B4-0047-B953-414C244BB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23" y="3015659"/>
                <a:ext cx="323575" cy="4506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CF611C-319A-3841-9597-3AEE4CA8C621}"/>
                  </a:ext>
                </a:extLst>
              </p:cNvPr>
              <p:cNvSpPr txBox="1"/>
              <p:nvPr/>
            </p:nvSpPr>
            <p:spPr>
              <a:xfrm>
                <a:off x="1881279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C6C2C-EC83-5648-A20D-AD4EE103EC42}"/>
                </a:ext>
              </a:extLst>
            </p:cNvPr>
            <p:cNvGrpSpPr/>
            <p:nvPr/>
          </p:nvGrpSpPr>
          <p:grpSpPr>
            <a:xfrm>
              <a:off x="2517662" y="3028222"/>
              <a:ext cx="713753" cy="455484"/>
              <a:chOff x="2517662" y="3015659"/>
              <a:chExt cx="713753" cy="45548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7D84CBF-D8AC-4148-BF93-60860947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7662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9B9FC-2506-9B45-B751-F70010C50532}"/>
                  </a:ext>
                </a:extLst>
              </p:cNvPr>
              <p:cNvSpPr txBox="1"/>
              <p:nvPr/>
            </p:nvSpPr>
            <p:spPr>
              <a:xfrm>
                <a:off x="2783124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3AA83-76FA-BF48-9DED-62E8303DE8FD}"/>
                </a:ext>
              </a:extLst>
            </p:cNvPr>
            <p:cNvGrpSpPr/>
            <p:nvPr/>
          </p:nvGrpSpPr>
          <p:grpSpPr>
            <a:xfrm>
              <a:off x="3425033" y="3028222"/>
              <a:ext cx="723711" cy="453461"/>
              <a:chOff x="3425033" y="3015659"/>
              <a:chExt cx="723711" cy="45346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EBD4826-CB01-B84D-8236-281E0574C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033" y="3015659"/>
                <a:ext cx="324522" cy="453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AC88B-084C-9C41-A591-70A1966AF98B}"/>
                  </a:ext>
                </a:extLst>
              </p:cNvPr>
              <p:cNvSpPr txBox="1"/>
              <p:nvPr/>
            </p:nvSpPr>
            <p:spPr>
              <a:xfrm>
                <a:off x="3700453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D90FF6-C1A9-B44A-B010-4AFEC02EC3DA}"/>
                </a:ext>
              </a:extLst>
            </p:cNvPr>
            <p:cNvGrpSpPr/>
            <p:nvPr/>
          </p:nvGrpSpPr>
          <p:grpSpPr>
            <a:xfrm>
              <a:off x="4308066" y="3028222"/>
              <a:ext cx="709068" cy="455484"/>
              <a:chOff x="4296114" y="3015659"/>
              <a:chExt cx="709068" cy="45548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4F0199-5A89-A148-8BB6-DFDF2E88B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114" y="3015659"/>
                <a:ext cx="325970" cy="455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756090-36CB-354E-811F-343DD81AD1F4}"/>
                  </a:ext>
                </a:extLst>
              </p:cNvPr>
              <p:cNvSpPr txBox="1"/>
              <p:nvPr/>
            </p:nvSpPr>
            <p:spPr>
              <a:xfrm>
                <a:off x="4556891" y="3093236"/>
                <a:ext cx="448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= 4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A3B206-6515-8F45-8890-05DC4D409BDA}"/>
              </a:ext>
            </a:extLst>
          </p:cNvPr>
          <p:cNvGrpSpPr/>
          <p:nvPr/>
        </p:nvGrpSpPr>
        <p:grpSpPr>
          <a:xfrm>
            <a:off x="1461727" y="4178808"/>
            <a:ext cx="4453053" cy="637228"/>
            <a:chOff x="1461727" y="4178808"/>
            <a:chExt cx="4453053" cy="6372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EA39F-85DF-AC48-A934-A2EB4D39DAFB}"/>
                </a:ext>
              </a:extLst>
            </p:cNvPr>
            <p:cNvSpPr txBox="1"/>
            <p:nvPr/>
          </p:nvSpPr>
          <p:spPr>
            <a:xfrm>
              <a:off x="2912260" y="4318511"/>
              <a:ext cx="3002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= ((8 * 10) + 2) % 5 = 82 % 5 =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1C1D51-3109-034F-8846-2BBCA14D230B}"/>
                </a:ext>
              </a:extLst>
            </p:cNvPr>
            <p:cNvSpPr txBox="1"/>
            <p:nvPr/>
          </p:nvSpPr>
          <p:spPr>
            <a:xfrm>
              <a:off x="1461727" y="4318511"/>
              <a:ext cx="1033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Example: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5B3C28-1B8C-F24B-B69F-F34CBC6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3744" y="4178808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039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755148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Blue Deck Distribution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5641594" cy="886705"/>
          </a:xfrm>
        </p:spPr>
        <p:txBody>
          <a:bodyPr lIns="91440">
            <a:normAutofit fontScale="85000" lnSpcReduction="10000"/>
          </a:bodyPr>
          <a:lstStyle/>
          <a:p>
            <a:pPr marL="482600" indent="-342900">
              <a:buFont typeface="+mj-lt"/>
              <a:buAutoNum type="arabicPeriod" startAt="8"/>
            </a:pPr>
            <a:r>
              <a:rPr lang="en-US" dirty="0"/>
              <a:t>Recipients of card stacks should arrange them in a vertical row</a:t>
            </a:r>
          </a:p>
          <a:p>
            <a:pPr marL="82296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Red stacks on the left, blue on the right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560939-BAB7-F54F-8BE1-1FAD391D87E2}"/>
              </a:ext>
            </a:extLst>
          </p:cNvPr>
          <p:cNvGrpSpPr/>
          <p:nvPr/>
        </p:nvGrpSpPr>
        <p:grpSpPr>
          <a:xfrm>
            <a:off x="2228462" y="2498171"/>
            <a:ext cx="553683" cy="732844"/>
            <a:chOff x="1920092" y="2453909"/>
            <a:chExt cx="553683" cy="7328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DDD9D0-7606-5944-ADFC-3526CC2C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092" y="2453909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A01F27-3227-5B4D-988A-079FBDAE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995" y="2477813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78BF97-7D49-0B4D-B872-43206F68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898" y="2501717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77E96D1-C128-9146-A984-37EC140F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801" y="2525621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B79997D-90EE-384F-BE4B-2131064F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704" y="2549525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DC3308-3892-7F4E-AA03-F26FC37D1F34}"/>
              </a:ext>
            </a:extLst>
          </p:cNvPr>
          <p:cNvGrpSpPr/>
          <p:nvPr/>
        </p:nvGrpSpPr>
        <p:grpSpPr>
          <a:xfrm>
            <a:off x="2228462" y="4111229"/>
            <a:ext cx="553687" cy="735688"/>
            <a:chOff x="125046" y="837418"/>
            <a:chExt cx="553687" cy="73568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1150170-0EAC-F84A-B443-8B5BB492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46" y="837418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04B090-C29D-5E44-B586-28E1F3FC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950" y="86132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36ED040-A43D-DA44-9796-C6899175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854" y="885226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6F1C374-5F90-7342-887D-DB9EADCCD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58" y="909130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467BD44-BDCB-AF4B-8D86-1028C45D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662" y="933034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B076DA-E0DD-2D4D-8F7C-E07084BD07DE}"/>
              </a:ext>
            </a:extLst>
          </p:cNvPr>
          <p:cNvGrpSpPr/>
          <p:nvPr/>
        </p:nvGrpSpPr>
        <p:grpSpPr>
          <a:xfrm>
            <a:off x="2228462" y="3292348"/>
            <a:ext cx="553683" cy="733644"/>
            <a:chOff x="2230626" y="135694"/>
            <a:chExt cx="553683" cy="7336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2196934-333E-FB4A-A3D5-D2587F7D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0626" y="135694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55332A-1BA5-4C47-A44B-672FC659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4529" y="159598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AFEF08-0F61-4A41-9141-028F2614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8432" y="183502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CDF250-C8A3-B949-9949-5D9FB4F7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2335" y="207406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1DB94D-A8A9-7948-8019-6D71ED22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238" y="231310"/>
              <a:ext cx="458071" cy="638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DD912A-842C-0645-94FC-8565A48C8E82}"/>
              </a:ext>
            </a:extLst>
          </p:cNvPr>
          <p:cNvGrpSpPr/>
          <p:nvPr/>
        </p:nvGrpSpPr>
        <p:grpSpPr>
          <a:xfrm>
            <a:off x="3966916" y="2498171"/>
            <a:ext cx="551651" cy="732844"/>
            <a:chOff x="1178138" y="1541186"/>
            <a:chExt cx="551651" cy="7328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B55F7FB-969D-394D-B9B6-3D013710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8138" y="1541186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0FA549A-9C21-F44D-A720-1C739F9A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2042" y="1565090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E126BE9-C41B-3343-B444-9EF66A24F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5946" y="1588994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C582B9-3CD3-064C-B942-76379B55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9850" y="1612898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22AE47F-18DE-FB4F-B0F3-5A8419C2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3754" y="1636802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07944E-AB89-4E47-B236-680A340229E1}"/>
              </a:ext>
            </a:extLst>
          </p:cNvPr>
          <p:cNvGrpSpPr/>
          <p:nvPr/>
        </p:nvGrpSpPr>
        <p:grpSpPr>
          <a:xfrm>
            <a:off x="3966916" y="4111229"/>
            <a:ext cx="538431" cy="725456"/>
            <a:chOff x="512544" y="2702928"/>
            <a:chExt cx="538431" cy="72545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5E278A-9886-F64D-9FAE-8433A2A8C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44" y="2702928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F80EC3-A835-3E41-9B8A-5D26895E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143" y="272498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4437D6D-E45F-8B46-BF38-794684C7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742" y="2747042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77B1775-CA4F-4740-B887-AFDFDB22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341" y="2769099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D717268-673B-544A-A84E-81F9092A8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940" y="2791156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699C56-83AD-9542-B04E-28040FB3195B}"/>
              </a:ext>
            </a:extLst>
          </p:cNvPr>
          <p:cNvGrpSpPr/>
          <p:nvPr/>
        </p:nvGrpSpPr>
        <p:grpSpPr>
          <a:xfrm>
            <a:off x="3979888" y="3289260"/>
            <a:ext cx="553683" cy="732844"/>
            <a:chOff x="1920092" y="2453909"/>
            <a:chExt cx="553683" cy="73284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FE69D10-ED75-F440-A5C9-6B08BF8A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092" y="2453909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864CCC4-5E39-5844-B233-BEE05823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995" y="2477813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48B1061-F311-FF4A-A6AA-8AB25049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898" y="2501717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B0CC343-2733-DC42-839A-D0E30D4CF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801" y="2525621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2AAA99-19C2-2C42-A367-25A1CE36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704" y="2549525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54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445025"/>
            <a:ext cx="5755148" cy="941400"/>
          </a:xfrm>
        </p:spPr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Process –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4"/>
            <a:ext cx="5641594" cy="2251315"/>
          </a:xfrm>
        </p:spPr>
        <p:txBody>
          <a:bodyPr lIns="91440">
            <a:normAutofit fontScale="70000" lnSpcReduction="20000"/>
          </a:bodyPr>
          <a:lstStyle/>
          <a:p>
            <a:pPr marL="482600" indent="-342900">
              <a:buFont typeface="+mj-lt"/>
              <a:buAutoNum type="arabicPeriod" startAt="9"/>
            </a:pPr>
            <a:r>
              <a:rPr lang="en-US" dirty="0"/>
              <a:t>Iterate: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If no cards in either column, stop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Choose lowest-value cards from each column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If value(red) = value(blue)</a:t>
            </a:r>
          </a:p>
          <a:p>
            <a:pPr marL="121412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Put both cards face-down onto “result stack”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If value(red) &lt; value(blue)</a:t>
            </a:r>
          </a:p>
          <a:p>
            <a:pPr marL="121412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Discard red card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If value(red) &gt; value(blue)</a:t>
            </a:r>
          </a:p>
          <a:p>
            <a:pPr marL="121412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Discard blue card</a:t>
            </a:r>
          </a:p>
          <a:p>
            <a:pPr marL="848360" lvl="1" indent="-342900">
              <a:spcBef>
                <a:spcPts val="600"/>
              </a:spcBef>
              <a:buFont typeface="+mj-lt"/>
              <a:buAutoNum type="alphaLcParenR"/>
            </a:pPr>
            <a:r>
              <a:rPr lang="en-US" dirty="0"/>
              <a:t>Repeat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560939-BAB7-F54F-8BE1-1FAD391D87E2}"/>
              </a:ext>
            </a:extLst>
          </p:cNvPr>
          <p:cNvGrpSpPr/>
          <p:nvPr/>
        </p:nvGrpSpPr>
        <p:grpSpPr>
          <a:xfrm>
            <a:off x="1588980" y="3988498"/>
            <a:ext cx="553683" cy="732844"/>
            <a:chOff x="1920092" y="2453909"/>
            <a:chExt cx="553683" cy="7328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DDD9D0-7606-5944-ADFC-3526CC2C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092" y="2453909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A01F27-3227-5B4D-988A-079FBDAE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995" y="2477813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78BF97-7D49-0B4D-B872-43206F68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898" y="2501717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77E96D1-C128-9146-A984-37EC140F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801" y="2525621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B79997D-90EE-384F-BE4B-2131064F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704" y="2549525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699C56-83AD-9542-B04E-28040FB3195B}"/>
              </a:ext>
            </a:extLst>
          </p:cNvPr>
          <p:cNvGrpSpPr/>
          <p:nvPr/>
        </p:nvGrpSpPr>
        <p:grpSpPr>
          <a:xfrm>
            <a:off x="3340406" y="3988498"/>
            <a:ext cx="553683" cy="732844"/>
            <a:chOff x="1920092" y="2453909"/>
            <a:chExt cx="553683" cy="73284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FE69D10-ED75-F440-A5C9-6B08BF8A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092" y="2453909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864CCC4-5E39-5844-B233-BEE05823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995" y="2477813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48B1061-F311-FF4A-A6AA-8AB25049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898" y="2501717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B0CC343-2733-DC42-839A-D0E30D4CF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801" y="2525621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2AAA99-19C2-2C42-A367-25A1CE36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704" y="2549525"/>
              <a:ext cx="458071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CEF52-1A35-1944-919E-6DE05221AB4A}"/>
              </a:ext>
            </a:extLst>
          </p:cNvPr>
          <p:cNvGrpSpPr/>
          <p:nvPr/>
        </p:nvGrpSpPr>
        <p:grpSpPr>
          <a:xfrm>
            <a:off x="4996220" y="4004508"/>
            <a:ext cx="500490" cy="709671"/>
            <a:chOff x="5457166" y="3384876"/>
            <a:chExt cx="500490" cy="70967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71D42A6-4975-7646-ABC9-857341D0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166" y="3384876"/>
              <a:ext cx="452684" cy="6601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41DA6A-9B6F-FF41-B871-499B58A89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4972" y="3434383"/>
              <a:ext cx="452684" cy="6601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8B8C4-FE57-CC47-91DA-6CCE449E2BFC}"/>
              </a:ext>
            </a:extLst>
          </p:cNvPr>
          <p:cNvCxnSpPr/>
          <p:nvPr/>
        </p:nvCxnSpPr>
        <p:spPr>
          <a:xfrm>
            <a:off x="4040094" y="4402728"/>
            <a:ext cx="83670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357EFA-5B39-3145-845C-714051D51EA9}"/>
              </a:ext>
            </a:extLst>
          </p:cNvPr>
          <p:cNvCxnSpPr/>
          <p:nvPr/>
        </p:nvCxnSpPr>
        <p:spPr>
          <a:xfrm>
            <a:off x="2247153" y="4402728"/>
            <a:ext cx="97416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/>
          </a:bodyPr>
          <a:lstStyle/>
          <a:p>
            <a:r>
              <a:rPr lang="en-US" dirty="0"/>
              <a:t>Result is distributed “result stack” cards</a:t>
            </a:r>
          </a:p>
          <a:p>
            <a:r>
              <a:rPr lang="en-US" dirty="0"/>
              <a:t>Result is locally sorted</a:t>
            </a:r>
          </a:p>
          <a:p>
            <a:r>
              <a:rPr lang="en-US" dirty="0"/>
              <a:t>Initial skew versus skew during comparison</a:t>
            </a:r>
          </a:p>
          <a:p>
            <a:r>
              <a:rPr lang="en-US" dirty="0"/>
              <a:t>This was a lookup join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At most one blue card will match</a:t>
            </a:r>
          </a:p>
          <a:p>
            <a:r>
              <a:rPr lang="en-US" dirty="0"/>
              <a:t>There are other join methods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How would inner join change the logic?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Outer left join?</a:t>
            </a:r>
          </a:p>
        </p:txBody>
      </p:sp>
    </p:spTree>
    <p:extLst>
      <p:ext uri="{BB962C8B-B14F-4D97-AF65-F5344CB8AC3E}">
        <p14:creationId xmlns:p14="http://schemas.microsoft.com/office/powerpoint/2010/main" val="38000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Join: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C7929-BD4D-574F-88EB-9E492215685C}"/>
              </a:ext>
            </a:extLst>
          </p:cNvPr>
          <p:cNvSpPr txBox="1"/>
          <p:nvPr/>
        </p:nvSpPr>
        <p:spPr>
          <a:xfrm>
            <a:off x="4121966" y="1772599"/>
            <a:ext cx="6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7B4F-0367-5148-AFBE-3A667BF3387F}"/>
              </a:ext>
            </a:extLst>
          </p:cNvPr>
          <p:cNvSpPr txBox="1"/>
          <p:nvPr/>
        </p:nvSpPr>
        <p:spPr>
          <a:xfrm>
            <a:off x="4775200" y="1790527"/>
            <a:ext cx="4078041" cy="2925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:= JOIN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(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redDeck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blueDeck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LEFT.suit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RIGHT.suit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AND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LEFT.cardValue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RIGHT.cardValue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TRANSFORM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(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{Card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redCard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Card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blueCard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SELF.redCard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LEFT,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SELF.blueCard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RIGHT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),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LOOKUP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20268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637553" y="1634425"/>
            <a:ext cx="5791199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4"/>
            <a:ext cx="3570900" cy="1340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Hey!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It compiles!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Ship it!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89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1" name="Google Shape;14391;p8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Architecture</a:t>
            </a:r>
            <a:br>
              <a:rPr lang="en-US" dirty="0"/>
            </a:br>
            <a:r>
              <a:rPr lang="en-US" dirty="0"/>
              <a:t>Depends on the Task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1966" y="1659275"/>
            <a:ext cx="4946400" cy="3360960"/>
          </a:xfrm>
        </p:spPr>
        <p:txBody>
          <a:bodyPr lIns="91440"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dirty="0"/>
              <a:t>Highly connected common data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Data supporting very large simulations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Typically solved with supercomputers</a:t>
            </a:r>
          </a:p>
          <a:p>
            <a:pPr>
              <a:spcBef>
                <a:spcPts val="400"/>
              </a:spcBef>
            </a:pPr>
            <a:r>
              <a:rPr lang="en-US" dirty="0"/>
              <a:t>Large collection of independent data records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Typical database, structured or not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What people normally think of as “big data”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Playground area for Hadoop, HPCC Systems, Spark, etc.</a:t>
            </a:r>
          </a:p>
          <a:p>
            <a:pPr>
              <a:spcBef>
                <a:spcPts val="400"/>
              </a:spcBef>
            </a:pPr>
            <a:r>
              <a:rPr lang="en-US" dirty="0"/>
              <a:t>Grid Computing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Loose collection of connected processes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Data is usually passed to a node for processing, results returned; little local storage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Not typically performance-oriented</a:t>
            </a:r>
          </a:p>
        </p:txBody>
      </p:sp>
    </p:spTree>
    <p:extLst>
      <p:ext uri="{BB962C8B-B14F-4D97-AF65-F5344CB8AC3E}">
        <p14:creationId xmlns:p14="http://schemas.microsoft.com/office/powerpoint/2010/main" val="33168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4703288" cy="941400"/>
          </a:xfrm>
        </p:spPr>
        <p:txBody>
          <a:bodyPr/>
          <a:lstStyle/>
          <a:p>
            <a:r>
              <a:rPr lang="en-US" dirty="0"/>
              <a:t>Working On Large Collections of Data Records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4"/>
            <a:ext cx="6615759" cy="2984443"/>
          </a:xfrm>
        </p:spPr>
        <p:txBody>
          <a:bodyPr lIns="91440">
            <a:normAutofit fontScale="92500" lnSpcReduction="10000"/>
          </a:bodyPr>
          <a:lstStyle/>
          <a:p>
            <a:pPr>
              <a:spcBef>
                <a:spcPts val="400"/>
              </a:spcBef>
            </a:pPr>
            <a:r>
              <a:rPr lang="en-US" dirty="0"/>
              <a:t>“Large”</a:t>
            </a:r>
          </a:p>
          <a:p>
            <a:pPr marL="822960" lvl="1">
              <a:spcBef>
                <a:spcPts val="600"/>
              </a:spcBef>
            </a:pPr>
            <a:r>
              <a:rPr lang="en-US" dirty="0" err="1"/>
              <a:t>recordCount</a:t>
            </a:r>
            <a:r>
              <a:rPr lang="en-US" dirty="0"/>
              <a:t> x </a:t>
            </a:r>
            <a:r>
              <a:rPr lang="en-US" dirty="0" err="1"/>
              <a:t>recordSize</a:t>
            </a:r>
            <a:r>
              <a:rPr lang="en-US" dirty="0"/>
              <a:t> &gt; </a:t>
            </a:r>
            <a:r>
              <a:rPr lang="en-US" dirty="0" err="1"/>
              <a:t>availableMemory</a:t>
            </a:r>
            <a:endParaRPr lang="en-US" dirty="0"/>
          </a:p>
          <a:p>
            <a:pPr marL="822960" lvl="1">
              <a:spcBef>
                <a:spcPts val="600"/>
              </a:spcBef>
            </a:pPr>
            <a:r>
              <a:rPr lang="en-US" dirty="0"/>
              <a:t>Too many records to allow random access to any single record</a:t>
            </a:r>
          </a:p>
          <a:p>
            <a:pPr>
              <a:spcBef>
                <a:spcPts val="400"/>
              </a:spcBef>
            </a:pPr>
            <a:r>
              <a:rPr lang="en-US" dirty="0"/>
              <a:t>“Working On”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You need to process all of the records, even temporarily</a:t>
            </a:r>
          </a:p>
          <a:p>
            <a:pPr>
              <a:spcBef>
                <a:spcPts val="600"/>
              </a:spcBef>
            </a:pPr>
            <a:r>
              <a:rPr lang="en-US" dirty="0"/>
              <a:t>You need different methods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Naïve algorithms will not necessarily work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Task:  Find median value of a list of values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You have ten items in the list</a:t>
            </a:r>
          </a:p>
          <a:p>
            <a:pPr marL="1280160" lvl="2">
              <a:spcBef>
                <a:spcPts val="600"/>
              </a:spcBef>
            </a:pPr>
            <a:r>
              <a:rPr lang="en-US" dirty="0"/>
              <a:t>You have one octodecillion items in the list</a:t>
            </a:r>
          </a:p>
        </p:txBody>
      </p:sp>
    </p:spTree>
    <p:extLst>
      <p:ext uri="{BB962C8B-B14F-4D97-AF65-F5344CB8AC3E}">
        <p14:creationId xmlns:p14="http://schemas.microsoft.com/office/powerpoint/2010/main" val="13857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4703288" cy="941400"/>
          </a:xfrm>
        </p:spPr>
        <p:txBody>
          <a:bodyPr/>
          <a:lstStyle/>
          <a:p>
            <a:r>
              <a:rPr lang="en-US" dirty="0"/>
              <a:t>Distributed Data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499" y="1659275"/>
            <a:ext cx="6615759" cy="2760900"/>
          </a:xfrm>
        </p:spPr>
        <p:txBody>
          <a:bodyPr lIns="91440">
            <a:normAutofit/>
          </a:bodyPr>
          <a:lstStyle/>
          <a:p>
            <a:pPr>
              <a:spcBef>
                <a:spcPts val="400"/>
              </a:spcBef>
            </a:pPr>
            <a:r>
              <a:rPr lang="en-US" dirty="0"/>
              <a:t>Break data into chunks</a:t>
            </a:r>
          </a:p>
          <a:p>
            <a:pPr>
              <a:spcBef>
                <a:spcPts val="400"/>
              </a:spcBef>
            </a:pPr>
            <a:r>
              <a:rPr lang="en-US" dirty="0"/>
              <a:t>Spread chunks across several computation nodes</a:t>
            </a:r>
          </a:p>
          <a:p>
            <a:pPr>
              <a:spcBef>
                <a:spcPts val="400"/>
              </a:spcBef>
            </a:pPr>
            <a:r>
              <a:rPr lang="en-US" dirty="0"/>
              <a:t>Computation nodes Do Some Work</a:t>
            </a:r>
          </a:p>
          <a:p>
            <a:pPr>
              <a:spcBef>
                <a:spcPts val="400"/>
              </a:spcBef>
            </a:pPr>
            <a:r>
              <a:rPr lang="en-US" dirty="0"/>
              <a:t>Results of each nodes’ work is combined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This is optional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Distributed results may be the desired outcome</a:t>
            </a:r>
          </a:p>
          <a:p>
            <a:pPr>
              <a:spcBef>
                <a:spcPts val="400"/>
              </a:spcBef>
            </a:pPr>
            <a:r>
              <a:rPr lang="en-US" dirty="0"/>
              <a:t>Hadoop, HPCC Systems, Spark, et al</a:t>
            </a:r>
          </a:p>
        </p:txBody>
      </p:sp>
    </p:spTree>
    <p:extLst>
      <p:ext uri="{BB962C8B-B14F-4D97-AF65-F5344CB8AC3E}">
        <p14:creationId xmlns:p14="http://schemas.microsoft.com/office/powerpoint/2010/main" val="36801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0D91-E4CD-4043-B8AC-E49F5C6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70" y="2571750"/>
            <a:ext cx="4333060" cy="1204800"/>
          </a:xfrm>
        </p:spPr>
        <p:txBody>
          <a:bodyPr/>
          <a:lstStyle/>
          <a:p>
            <a:r>
              <a:rPr lang="en-US" dirty="0"/>
              <a:t>Performance:  Data Skew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2AA47-7896-BA43-A069-3972D7B073C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D026BE-A0F0-D04B-90DC-2309BF8D3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2670" y="3720649"/>
            <a:ext cx="4333060" cy="598799"/>
          </a:xfrm>
        </p:spPr>
        <p:txBody>
          <a:bodyPr>
            <a:normAutofit fontScale="62500" lnSpcReduction="20000"/>
          </a:bodyPr>
          <a:lstStyle/>
          <a:p>
            <a:pPr marL="0">
              <a:lnSpc>
                <a:spcPct val="170000"/>
              </a:lnSpc>
            </a:pPr>
            <a:r>
              <a:rPr lang="en-US" dirty="0"/>
              <a:t>If debugging is the process of removing bugs, then programming must be the process of putting them in.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741830-79AE-2D4C-81F2-F6FA10366EA8}"/>
              </a:ext>
            </a:extLst>
          </p:cNvPr>
          <p:cNvGrpSpPr/>
          <p:nvPr/>
        </p:nvGrpSpPr>
        <p:grpSpPr>
          <a:xfrm>
            <a:off x="915227" y="3174150"/>
            <a:ext cx="791262" cy="667009"/>
            <a:chOff x="4412158" y="1411725"/>
            <a:chExt cx="791262" cy="667009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3F1447-3842-4142-8AA2-869CB63F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603123">
              <a:off x="4412158" y="1443459"/>
              <a:ext cx="454705" cy="6333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8BADA-256F-5E4E-857D-A918BF7D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65844">
              <a:off x="4484966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A00C00-EF72-1C4A-85ED-A8A8BE79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510" y="1411725"/>
              <a:ext cx="456035" cy="6372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4BCE04-A7FD-6E4E-8443-325CD9DA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99842">
              <a:off x="4745349" y="1438662"/>
              <a:ext cx="458071" cy="640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859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A74-C5B4-FE49-8CC6-2B636C0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Skew:</a:t>
            </a:r>
            <a:br>
              <a:rPr lang="en-US" dirty="0"/>
            </a:br>
            <a:r>
              <a:rPr lang="en-US" dirty="0"/>
              <a:t>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4079A-CCE9-7C4B-A0E6-C9932246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>
            <a:normAutofit fontScale="92500" lnSpcReduction="10000"/>
          </a:bodyPr>
          <a:lstStyle/>
          <a:p>
            <a:r>
              <a:rPr lang="en-US" dirty="0"/>
              <a:t>Our working dataset is 52 playing cards</a:t>
            </a:r>
          </a:p>
          <a:p>
            <a:r>
              <a:rPr lang="en-US" dirty="0"/>
              <a:t>Each card is a “record”</a:t>
            </a:r>
          </a:p>
          <a:p>
            <a:r>
              <a:rPr lang="en-US" dirty="0"/>
              <a:t>Value of the card is immaterial for this exercise</a:t>
            </a:r>
          </a:p>
          <a:p>
            <a:r>
              <a:rPr lang="en-US" dirty="0"/>
              <a:t>We will create a “computation cluster” with a few students</a:t>
            </a:r>
          </a:p>
          <a:p>
            <a:r>
              <a:rPr lang="en-US" dirty="0"/>
              <a:t>Each student is a “compute node”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Each node has a number (zero-based)</a:t>
            </a:r>
          </a:p>
          <a:p>
            <a:pPr marL="822960" lvl="1">
              <a:spcBef>
                <a:spcPts val="600"/>
              </a:spcBef>
            </a:pPr>
            <a:r>
              <a:rPr lang="en-US" dirty="0"/>
              <a:t>Not needed for this exercise, but this is practice</a:t>
            </a:r>
          </a:p>
          <a:p>
            <a:pPr>
              <a:spcBef>
                <a:spcPts val="400"/>
              </a:spcBef>
            </a:pPr>
            <a:r>
              <a:rPr lang="en-US" dirty="0"/>
              <a:t>Dataset will be pre-distributed</a:t>
            </a:r>
          </a:p>
        </p:txBody>
      </p:sp>
    </p:spTree>
    <p:extLst>
      <p:ext uri="{BB962C8B-B14F-4D97-AF65-F5344CB8AC3E}">
        <p14:creationId xmlns:p14="http://schemas.microsoft.com/office/powerpoint/2010/main" val="349415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2392</TotalTime>
  <Words>7687</Words>
  <Application>Microsoft Macintosh PowerPoint</Application>
  <PresentationFormat>On-screen Show (16:9)</PresentationFormat>
  <Paragraphs>998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Consolas</vt:lpstr>
      <vt:lpstr>Montserrat</vt:lpstr>
      <vt:lpstr>Montserrat ExtraBold</vt:lpstr>
      <vt:lpstr>Proxima Nova</vt:lpstr>
      <vt:lpstr>Proxima Nova Semibold</vt:lpstr>
      <vt:lpstr>Futuristic Background by Slidesgo</vt:lpstr>
      <vt:lpstr>Slidesgo Final Pages</vt:lpstr>
      <vt:lpstr>Crazy Big Data: Hands-On Distributed Data Processing</vt:lpstr>
      <vt:lpstr>Topics</vt:lpstr>
      <vt:lpstr>Problem(s) with Big Data</vt:lpstr>
      <vt:lpstr>Defining “Big Data”</vt:lpstr>
      <vt:lpstr>Big Data Architecture Depends on the Task</vt:lpstr>
      <vt:lpstr>Working On Large Collections of Data Records</vt:lpstr>
      <vt:lpstr>Distributed Data Processing</vt:lpstr>
      <vt:lpstr>Performance:  Data Skew</vt:lpstr>
      <vt:lpstr>Data Skew: Hands On</vt:lpstr>
      <vt:lpstr>Data Skew: Hands On</vt:lpstr>
      <vt:lpstr>Data Skew: Discussion</vt:lpstr>
      <vt:lpstr>Performance:  Cluster vs Data Size</vt:lpstr>
      <vt:lpstr>Cluster vs Data Size: Discussion</vt:lpstr>
      <vt:lpstr>Cluster vs Data Size: Discussion</vt:lpstr>
      <vt:lpstr>Cluster vs Data Size: Discussion</vt:lpstr>
      <vt:lpstr>Algorithm: Min/Max</vt:lpstr>
      <vt:lpstr>Distributed Min/Max: Hands On</vt:lpstr>
      <vt:lpstr>Distributed Min/Max: Process</vt:lpstr>
      <vt:lpstr>Distributed Min/Max: Discussion</vt:lpstr>
      <vt:lpstr>Algorithm: Sort (partitioning)</vt:lpstr>
      <vt:lpstr>Distributed Sort (partitioning): Hands On</vt:lpstr>
      <vt:lpstr>Distributed Sort (partitioning): Preparation</vt:lpstr>
      <vt:lpstr>Distributed Sort (partitioning): Partition Locally</vt:lpstr>
      <vt:lpstr>Distributed Sort (partitioning): Distribute &amp; Sort</vt:lpstr>
      <vt:lpstr>Distributed Sort (partitioning): Discussion</vt:lpstr>
      <vt:lpstr>Algorithm: Sort (merging)</vt:lpstr>
      <vt:lpstr>Distributed Sort (merging): Hands On</vt:lpstr>
      <vt:lpstr>Distributed Sort (merging): Preparation</vt:lpstr>
      <vt:lpstr>Distributed Sort (merging): Compare &amp; Exchange</vt:lpstr>
      <vt:lpstr>Distributed Sort (merging): Discussion</vt:lpstr>
      <vt:lpstr>Algorithm: Aggregations</vt:lpstr>
      <vt:lpstr>Distributed Aggregations: Hands On</vt:lpstr>
      <vt:lpstr>Distributed Aggregations: Process</vt:lpstr>
      <vt:lpstr>Distributed Aggregations: Discussion</vt:lpstr>
      <vt:lpstr>Distributed Aggregations: Discussion</vt:lpstr>
      <vt:lpstr>Algorithm: Joining Data</vt:lpstr>
      <vt:lpstr>Distributed Join: Hands On</vt:lpstr>
      <vt:lpstr>Distributed Join: Process – Red Deck Sort</vt:lpstr>
      <vt:lpstr>Distributed Join: Process – Red Deck Distribution</vt:lpstr>
      <vt:lpstr>Distributed Join: Process – Red Deck Distribution</vt:lpstr>
      <vt:lpstr>Distributed Join: Process – Blue Deck Sort</vt:lpstr>
      <vt:lpstr>Distributed Join: Process – Blue Deck Distribution</vt:lpstr>
      <vt:lpstr>Distributed Join: Process – Blue Deck Distribution</vt:lpstr>
      <vt:lpstr>Distributed Join: Process – Comparison</vt:lpstr>
      <vt:lpstr>Distributed Join: Discussion</vt:lpstr>
      <vt:lpstr>Distributed Join: Discussion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Camper, Dan (RIS-HBE)</cp:lastModifiedBy>
  <cp:revision>192</cp:revision>
  <dcterms:modified xsi:type="dcterms:W3CDTF">2022-01-14T20:06:01Z</dcterms:modified>
</cp:coreProperties>
</file>